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2" r:id="rId6"/>
    <p:sldId id="477" r:id="rId7"/>
    <p:sldId id="475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482" r:id="rId37"/>
    <p:sldId id="293" r:id="rId38"/>
    <p:sldId id="296" r:id="rId39"/>
    <p:sldId id="476" r:id="rId40"/>
    <p:sldId id="478" r:id="rId41"/>
    <p:sldId id="297" r:id="rId42"/>
    <p:sldId id="298" r:id="rId43"/>
    <p:sldId id="299" r:id="rId44"/>
    <p:sldId id="300" r:id="rId45"/>
    <p:sldId id="301" r:id="rId46"/>
    <p:sldId id="302" r:id="rId47"/>
    <p:sldId id="480" r:id="rId48"/>
    <p:sldId id="481" r:id="rId49"/>
    <p:sldId id="307" r:id="rId50"/>
    <p:sldId id="308" r:id="rId51"/>
    <p:sldId id="483" r:id="rId52"/>
    <p:sldId id="487" r:id="rId53"/>
    <p:sldId id="486" r:id="rId54"/>
    <p:sldId id="485" r:id="rId55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8d6+Q/SSYGoMniXqvz3Lv7Swm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86931" autoAdjust="0"/>
  </p:normalViewPr>
  <p:slideViewPr>
    <p:cSldViewPr snapToGrid="0">
      <p:cViewPr varScale="1">
        <p:scale>
          <a:sx n="73" d="100"/>
          <a:sy n="73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Please retain proper attribution, including the reference to ai.berkeley.edu.  Thanks!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" name="Google Shape;234;p17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0" name="Google Shape;310;p19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7" name="Google Shape;347;p20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" name="Google Shape;371;p21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state graph shows all the states, productions, and preconditions of a system whereas a search tree shows a record of state transitions explored while searching for a goal state.</a:t>
            </a:r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Generally a state graph shows the possible states of a system. A state is a node in which a system can be at any given time. The initial state is called the start state while the desired final state is called the goal state. Depending upon the specified conditions a system can move from one state to another. </a:t>
            </a:r>
            <a:r>
              <a:rPr lang="en-US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current state may lead to a single state of it may lead to multiple states but at any given point a system can reside in only one state.</a:t>
            </a:r>
            <a:endParaRPr/>
          </a:p>
        </p:txBody>
      </p:sp>
      <p:sp>
        <p:nvSpPr>
          <p:cNvPr id="372" name="Google Shape;372;p2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7" name="Google Shape;467;p2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6" name="Google Shape;486;p2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3" name="Google Shape;533;p24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1" name="Google Shape;541;p25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8" name="Google Shape;548;p26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8" name="Google Shape;558;p27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6" name="Google Shape;566;p28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4" name="Google Shape;604;p29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9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0" name="Google Shape;760;p30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speed ahead in one direction until you can’t go further</a:t>
            </a:r>
            <a:endParaRPr dirty="0"/>
          </a:p>
        </p:txBody>
      </p:sp>
      <p:sp>
        <p:nvSpPr>
          <p:cNvPr id="761" name="Google Shape;761;p30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7" name="Google Shape;767;p31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5" name="Google Shape;965;p3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3" name="Google Shape;973;p3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5" name="Google Shape;995;p34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1" name="Google Shape;1021;p35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9" name="Google Shape;1029;p36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8" name="Google Shape;1148;p37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6" name="Google Shape;1176;p38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38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9" name="Google Shape;1199;p41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breadth-first – spreads out in concentric circles from root. Explores a lot of the 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DFS – explores less but finds a terrible solution.</a:t>
            </a:r>
          </a:p>
          <a:p>
            <a:r>
              <a:rPr lang="en-US" dirty="0"/>
              <a:t>Is it checking for repeated states? Yes! (Otherwise it would never 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6" name="Google Shape;1206;p4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4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5" name="Google Shape;1225;p4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0" name="Google Shape;1280;p44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7" name="Google Shape;1287;p45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6" name="Google Shape;1446;p46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4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1" name="Google Shape;1471;p47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4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1 for shallow, 2 for deep water. 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6" name="Google Shape;1526;p52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4" name="Google Shape;1534;p5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5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9" name="Google Shape;169;p1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6"/>
          <p:cNvSpPr txBox="1">
            <a:spLocks noGrp="1"/>
          </p:cNvSpPr>
          <p:nvPr>
            <p:ph type="ctrTitle"/>
          </p:nvPr>
        </p:nvSpPr>
        <p:spPr>
          <a:xfrm>
            <a:off x="0" y="1044582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6"/>
          <p:cNvSpPr txBox="1">
            <a:spLocks noGrp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5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body" idx="1"/>
          </p:nvPr>
        </p:nvSpPr>
        <p:spPr>
          <a:xfrm rot="5400000">
            <a:off x="3731418" y="-1928015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body" idx="1"/>
          </p:nvPr>
        </p:nvSpPr>
        <p:spPr>
          <a:xfrm>
            <a:off x="406400" y="1397003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31" name="Google Shape;31;p58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32" name="Google Shape;32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1"/>
          <p:cNvSpPr txBox="1">
            <a:spLocks noGrp="1"/>
          </p:cNvSpPr>
          <p:nvPr>
            <p:ph type="body" idx="2"/>
          </p:nvPr>
        </p:nvSpPr>
        <p:spPr>
          <a:xfrm>
            <a:off x="457203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1"/>
          <p:cNvSpPr txBox="1">
            <a:spLocks noGrp="1"/>
          </p:cNvSpPr>
          <p:nvPr>
            <p:ph type="body" idx="3"/>
          </p:nvPr>
        </p:nvSpPr>
        <p:spPr>
          <a:xfrm>
            <a:off x="4645031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body" idx="4"/>
          </p:nvPr>
        </p:nvSpPr>
        <p:spPr>
          <a:xfrm>
            <a:off x="4645031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3"/>
          <p:cNvSpPr txBox="1"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1"/>
          </p:nvPr>
        </p:nvSpPr>
        <p:spPr>
          <a:xfrm>
            <a:off x="3575055" y="273057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body" idx="2"/>
          </p:nvPr>
        </p:nvSpPr>
        <p:spPr>
          <a:xfrm>
            <a:off x="457206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64"/>
          <p:cNvSpPr txBox="1">
            <a:spLocks noGrp="1"/>
          </p:cNvSpPr>
          <p:nvPr>
            <p:ph type="body" idx="1"/>
          </p:nvPr>
        </p:nvSpPr>
        <p:spPr>
          <a:xfrm>
            <a:off x="1792288" y="5367343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5"/>
          <p:cNvSpPr txBox="1">
            <a:spLocks noGrp="1"/>
          </p:cNvSpPr>
          <p:nvPr>
            <p:ph type="body" idx="1"/>
          </p:nvPr>
        </p:nvSpPr>
        <p:spPr>
          <a:xfrm>
            <a:off x="406400" y="1397003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5"/>
          <p:cNvSpPr/>
          <p:nvPr/>
        </p:nvSpPr>
        <p:spPr>
          <a:xfrm>
            <a:off x="0" y="1031246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604" y="533400"/>
            <a:ext cx="7001591" cy="5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0" y="279403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 4470: Artificial Intelligence</a:t>
            </a:r>
            <a:br>
              <a:rPr lang="en-US" dirty="0"/>
            </a:br>
            <a:endParaRPr sz="3600"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/>
              <a:t>Search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0" y="5486400"/>
            <a:ext cx="12192000" cy="131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Imtiaz Parvez</a:t>
            </a:r>
            <a:endParaRPr dirty="0"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Utah Valley University Fall 2021</a:t>
            </a:r>
            <a:endParaRPr dirty="0"/>
          </a:p>
          <a:p>
            <a:pPr marL="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[These slides adapted from George Rudolph, Dan Klein and Pieter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Abbeel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UC Berkley]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Problems Are Models</a:t>
            </a:r>
            <a:endParaRPr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372097"/>
            <a:ext cx="8302482" cy="435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Traveling in Romania</a:t>
            </a:r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"/>
          </p:nvPr>
        </p:nvSpPr>
        <p:spPr>
          <a:xfrm>
            <a:off x="6781803" y="1676401"/>
            <a:ext cx="44957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State space: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Cities</a:t>
            </a:r>
            <a:endParaRPr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Successor function: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Roads: Go to adjacent city with cost = distance</a:t>
            </a:r>
            <a:endParaRPr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Start state: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Arad</a:t>
            </a:r>
            <a:endParaRPr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Goal test: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Is state == Bucharest?</a:t>
            </a:r>
            <a:endParaRPr/>
          </a:p>
          <a:p>
            <a:pPr marL="1600000" lvl="3" indent="-152372" algn="l" rtl="0"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Solution?</a:t>
            </a:r>
            <a:endParaRPr/>
          </a:p>
          <a:p>
            <a:pPr marL="342858" lvl="0" indent="-19045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58" lvl="0" indent="-19045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057400"/>
            <a:ext cx="5557837" cy="3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1219200" y="3505200"/>
            <a:ext cx="9829800" cy="3048000"/>
          </a:xfrm>
          <a:prstGeom prst="roundRect">
            <a:avLst>
              <a:gd name="adj" fmla="val 16667"/>
            </a:avLst>
          </a:prstGeom>
          <a:solidFill>
            <a:srgbClr val="D5DFFF">
              <a:alpha val="58823"/>
            </a:srgbClr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1219202" y="1273178"/>
            <a:ext cx="9829801" cy="2003425"/>
          </a:xfrm>
          <a:prstGeom prst="roundRect">
            <a:avLst>
              <a:gd name="adj" fmla="val 16667"/>
            </a:avLst>
          </a:prstGeom>
          <a:solidFill>
            <a:srgbClr val="D5DFFF">
              <a:alpha val="58823"/>
            </a:srgbClr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in a State Space?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body" idx="1"/>
          </p:nvPr>
        </p:nvSpPr>
        <p:spPr>
          <a:xfrm>
            <a:off x="1600200" y="4086225"/>
            <a:ext cx="403860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Problem: Path Planning</a:t>
            </a:r>
            <a:endParaRPr sz="2400"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States: (x, y) location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Actions: NSEW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Successor: update location only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  <a:endParaRPr dirty="0"/>
          </a:p>
        </p:txBody>
      </p:sp>
      <p:sp>
        <p:nvSpPr>
          <p:cNvPr id="212" name="Google Shape;212;p14"/>
          <p:cNvSpPr txBox="1">
            <a:spLocks noGrp="1"/>
          </p:cNvSpPr>
          <p:nvPr>
            <p:ph type="body" idx="2"/>
          </p:nvPr>
        </p:nvSpPr>
        <p:spPr>
          <a:xfrm>
            <a:off x="6477000" y="4094167"/>
            <a:ext cx="3962400" cy="24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Problem: Eat-All-Dots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States: {(x,y), dot booleans}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Actions: NSEW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Successor: update location and possibly a dot boolean</a:t>
            </a:r>
            <a:endParaRPr sz="200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Goal test: dots all false</a:t>
            </a: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1219201" y="1352497"/>
            <a:ext cx="9753600" cy="4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world state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includes every detail of the environment</a:t>
            </a:r>
            <a:endParaRPr dirty="0"/>
          </a:p>
        </p:txBody>
      </p:sp>
      <p:sp>
        <p:nvSpPr>
          <p:cNvPr id="214" name="Google Shape;214;p14"/>
          <p:cNvSpPr txBox="1"/>
          <p:nvPr/>
        </p:nvSpPr>
        <p:spPr>
          <a:xfrm>
            <a:off x="1" y="3579814"/>
            <a:ext cx="12192000" cy="4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search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keeps only the details needed for planning (abstraction)</a:t>
            </a:r>
            <a:endParaRPr/>
          </a:p>
        </p:txBody>
      </p:sp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0206" y="1752600"/>
            <a:ext cx="3531588" cy="146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Space Sizes?</a:t>
            </a:r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body" idx="1"/>
          </p:nvPr>
        </p:nvSpPr>
        <p:spPr>
          <a:xfrm>
            <a:off x="1600200" y="1558925"/>
            <a:ext cx="594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World state: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Agent positions: 120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Food count: 30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Ghost positions: 12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Agent facing: NSEW</a:t>
            </a:r>
            <a:br>
              <a:rPr lang="en-US" sz="2000"/>
            </a:br>
            <a:endParaRPr sz="200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many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World states?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	120x(2</a:t>
            </a:r>
            <a:r>
              <a:rPr lang="en-US" sz="2000" baseline="30000"/>
              <a:t>30</a:t>
            </a:r>
            <a:r>
              <a:rPr lang="en-US" sz="2000"/>
              <a:t>)x(12</a:t>
            </a:r>
            <a:r>
              <a:rPr lang="en-US" sz="2000" baseline="30000"/>
              <a:t>2</a:t>
            </a:r>
            <a:r>
              <a:rPr lang="en-US" sz="2000"/>
              <a:t>)x4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States for pathing?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	120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States for eat-all-dots?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	120x(2</a:t>
            </a:r>
            <a:r>
              <a:rPr lang="en-US" sz="2000" baseline="30000"/>
              <a:t>30</a:t>
            </a:r>
            <a:r>
              <a:rPr lang="en-US" sz="2000"/>
              <a:t>)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</p:txBody>
      </p:sp>
      <p:pic>
        <p:nvPicPr>
          <p:cNvPr id="223" name="Google Shape;223;p15" descr="Z:\Shared with PC\boxSearc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3" y="1905001"/>
            <a:ext cx="4030663" cy="409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Quiz: Safe Passage</a:t>
            </a:r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body" idx="1"/>
          </p:nvPr>
        </p:nvSpPr>
        <p:spPr>
          <a:xfrm>
            <a:off x="406400" y="5029200"/>
            <a:ext cx="113792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Problem: eat all dots while keeping the ghosts perma-scared</a:t>
            </a:r>
            <a:endParaRPr dirty="0"/>
          </a:p>
          <a:p>
            <a:pPr marL="342858" lvl="0" indent="-342858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What does the state space have to specify?</a:t>
            </a:r>
            <a:endParaRPr dirty="0"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</a:t>
            </a:r>
            <a:endParaRPr dirty="0"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3" y="1371601"/>
            <a:ext cx="11847513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/>
              <a:t>State Space Graphs and Search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A2416-6320-4724-B6F1-3120AE5C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5301" y="1469434"/>
            <a:ext cx="3953825" cy="4729164"/>
          </a:xfrm>
        </p:spPr>
        <p:txBody>
          <a:bodyPr/>
          <a:lstStyle/>
          <a:p>
            <a:r>
              <a:rPr lang="en-US" dirty="0"/>
              <a:t>Each branch is a possible choice</a:t>
            </a:r>
          </a:p>
          <a:p>
            <a:r>
              <a:rPr lang="en-US" dirty="0"/>
              <a:t>Each node is a possible state</a:t>
            </a:r>
          </a:p>
          <a:p>
            <a:r>
              <a:rPr lang="en-US" dirty="0"/>
              <a:t>Same state may occur in several branches</a:t>
            </a:r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11" y="1469434"/>
            <a:ext cx="4017746" cy="426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Space Graphs</a:t>
            </a:r>
            <a:endParaRPr/>
          </a:p>
        </p:txBody>
      </p:sp>
      <p:grpSp>
        <p:nvGrpSpPr>
          <p:cNvPr id="245" name="Google Shape;245;p1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246" name="Google Shape;246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86600" y="3622676"/>
              <a:ext cx="560388" cy="5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2000" y="2922589"/>
              <a:ext cx="552451" cy="56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01048" y="4378326"/>
              <a:ext cx="552451" cy="5603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9" name="Google Shape;249;p18"/>
            <p:cNvCxnSpPr/>
            <p:nvPr/>
          </p:nvCxnSpPr>
          <p:spPr>
            <a:xfrm rot="10800000" flipH="1">
              <a:off x="7772401" y="3227388"/>
              <a:ext cx="4572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0" name="Google Shape;250;p18"/>
            <p:cNvCxnSpPr/>
            <p:nvPr/>
          </p:nvCxnSpPr>
          <p:spPr>
            <a:xfrm>
              <a:off x="7772400" y="4294188"/>
              <a:ext cx="4572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51" name="Google Shape;251;p18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252" name="Google Shape;252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 flipH="1">
                <a:off x="10637742" y="3578130"/>
                <a:ext cx="560388" cy="5669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3" name="Google Shape;253;p18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8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255" name="Google Shape;255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18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258" name="Google Shape;258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18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0" name="Google Shape;260;p18"/>
            <p:cNvCxnSpPr/>
            <p:nvPr/>
          </p:nvCxnSpPr>
          <p:spPr>
            <a:xfrm>
              <a:off x="9067801" y="3227388"/>
              <a:ext cx="53339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1" name="Google Shape;261;p18"/>
            <p:cNvCxnSpPr/>
            <p:nvPr/>
          </p:nvCxnSpPr>
          <p:spPr>
            <a:xfrm>
              <a:off x="9067800" y="4675188"/>
              <a:ext cx="53339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2" name="Google Shape;262;p18"/>
            <p:cNvCxnSpPr/>
            <p:nvPr/>
          </p:nvCxnSpPr>
          <p:spPr>
            <a:xfrm rot="10800000" flipH="1">
              <a:off x="10515600" y="4294188"/>
              <a:ext cx="4572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3" name="Google Shape;263;p18"/>
            <p:cNvCxnSpPr/>
            <p:nvPr/>
          </p:nvCxnSpPr>
          <p:spPr>
            <a:xfrm>
              <a:off x="10439400" y="3303588"/>
              <a:ext cx="4572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4" name="Google Shape;264;p18"/>
            <p:cNvCxnSpPr/>
            <p:nvPr/>
          </p:nvCxnSpPr>
          <p:spPr>
            <a:xfrm rot="10800000">
              <a:off x="8686800" y="2312988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65" name="Google Shape;265;p18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266" name="Google Shape;266;p18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267" name="Google Shape;267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8" name="Google Shape;268;p18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269;p18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270" name="Google Shape;270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 flipH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" name="Google Shape;271;p18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18"/>
              <p:cNvGrpSpPr/>
              <p:nvPr/>
            </p:nvGrpSpPr>
            <p:grpSpPr>
              <a:xfrm rot="10800000" flipH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273" name="Google Shape;273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 flipH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" name="Google Shape;274;p18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75" name="Google Shape;275;p18"/>
              <p:cNvCxnSpPr/>
              <p:nvPr/>
            </p:nvCxnSpPr>
            <p:spPr>
              <a:xfrm>
                <a:off x="9296400" y="17526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6" name="Google Shape;276;p18"/>
              <p:cNvCxnSpPr/>
              <p:nvPr/>
            </p:nvCxnSpPr>
            <p:spPr>
              <a:xfrm rot="10800000">
                <a:off x="9296400" y="19812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7" name="Google Shape;277;p18"/>
              <p:cNvCxnSpPr/>
              <p:nvPr/>
            </p:nvCxnSpPr>
            <p:spPr>
              <a:xfrm>
                <a:off x="10591800" y="17526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8" name="Google Shape;278;p18"/>
              <p:cNvCxnSpPr/>
              <p:nvPr/>
            </p:nvCxnSpPr>
            <p:spPr>
              <a:xfrm rot="10800000">
                <a:off x="10591800" y="19812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279" name="Google Shape;279;p18"/>
            <p:cNvGrpSpPr/>
            <p:nvPr/>
          </p:nvGrpSpPr>
          <p:grpSpPr>
            <a:xfrm rot="10800000" flipH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280" name="Google Shape;280;p18"/>
              <p:cNvGrpSpPr/>
              <p:nvPr/>
            </p:nvGrpSpPr>
            <p:grpSpPr>
              <a:xfrm>
                <a:off x="9827134" y="1575889"/>
                <a:ext cx="557783" cy="555030"/>
                <a:chOff x="9198483" y="1450476"/>
                <a:chExt cx="557783" cy="555030"/>
              </a:xfrm>
            </p:grpSpPr>
            <p:pic>
              <p:nvPicPr>
                <p:cNvPr id="281" name="Google Shape;281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2" name="Google Shape;282;p18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3" name="Google Shape;283;p18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284" name="Google Shape;284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10800000" flipH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5" name="Google Shape;285;p18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" name="Google Shape;286;p18"/>
              <p:cNvGrpSpPr/>
              <p:nvPr/>
            </p:nvGrpSpPr>
            <p:grpSpPr>
              <a:xfrm rot="10800000" flipH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287" name="Google Shape;287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flipH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8" name="Google Shape;288;p18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89" name="Google Shape;289;p18"/>
              <p:cNvCxnSpPr/>
              <p:nvPr/>
            </p:nvCxnSpPr>
            <p:spPr>
              <a:xfrm>
                <a:off x="9296400" y="17526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90" name="Google Shape;290;p18"/>
              <p:cNvCxnSpPr/>
              <p:nvPr/>
            </p:nvCxnSpPr>
            <p:spPr>
              <a:xfrm rot="10800000">
                <a:off x="9296400" y="19812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91" name="Google Shape;291;p18"/>
              <p:cNvCxnSpPr/>
              <p:nvPr/>
            </p:nvCxnSpPr>
            <p:spPr>
              <a:xfrm>
                <a:off x="10591800" y="17526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92" name="Google Shape;292;p18"/>
              <p:cNvCxnSpPr/>
              <p:nvPr/>
            </p:nvCxnSpPr>
            <p:spPr>
              <a:xfrm rot="10800000">
                <a:off x="10591800" y="1981200"/>
                <a:ext cx="38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93" name="Google Shape;293;p18"/>
            <p:cNvCxnSpPr/>
            <p:nvPr/>
          </p:nvCxnSpPr>
          <p:spPr>
            <a:xfrm>
              <a:off x="8686800" y="5056188"/>
              <a:ext cx="0" cy="45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4" name="Google Shape;294;p18"/>
            <p:cNvCxnSpPr/>
            <p:nvPr/>
          </p:nvCxnSpPr>
          <p:spPr>
            <a:xfrm rot="10800000" flipH="1">
              <a:off x="11353800" y="5132388"/>
              <a:ext cx="3048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5" name="Google Shape;295;p18"/>
            <p:cNvCxnSpPr/>
            <p:nvPr/>
          </p:nvCxnSpPr>
          <p:spPr>
            <a:xfrm>
              <a:off x="9982200" y="63246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6" name="Google Shape;296;p18"/>
            <p:cNvCxnSpPr/>
            <p:nvPr/>
          </p:nvCxnSpPr>
          <p:spPr>
            <a:xfrm rot="10800000">
              <a:off x="9982200" y="12192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7" name="Google Shape;297;p18"/>
            <p:cNvCxnSpPr/>
            <p:nvPr/>
          </p:nvCxnSpPr>
          <p:spPr>
            <a:xfrm rot="10800000">
              <a:off x="8686800" y="12192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8" name="Google Shape;298;p18"/>
            <p:cNvCxnSpPr/>
            <p:nvPr/>
          </p:nvCxnSpPr>
          <p:spPr>
            <a:xfrm rot="10800000">
              <a:off x="11353800" y="12192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9" name="Google Shape;299;p18"/>
            <p:cNvCxnSpPr/>
            <p:nvPr/>
          </p:nvCxnSpPr>
          <p:spPr>
            <a:xfrm>
              <a:off x="8686800" y="63246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0" name="Google Shape;300;p18"/>
            <p:cNvCxnSpPr/>
            <p:nvPr/>
          </p:nvCxnSpPr>
          <p:spPr>
            <a:xfrm>
              <a:off x="11353800" y="6324600"/>
              <a:ext cx="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8"/>
            <p:cNvCxnSpPr/>
            <p:nvPr/>
          </p:nvCxnSpPr>
          <p:spPr>
            <a:xfrm rot="10800000" flipH="1">
              <a:off x="11734800" y="3276600"/>
              <a:ext cx="228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18"/>
            <p:cNvCxnSpPr/>
            <p:nvPr/>
          </p:nvCxnSpPr>
          <p:spPr>
            <a:xfrm>
              <a:off x="11734800" y="4267200"/>
              <a:ext cx="228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18"/>
            <p:cNvCxnSpPr/>
            <p:nvPr/>
          </p:nvCxnSpPr>
          <p:spPr>
            <a:xfrm rot="10800000" flipH="1">
              <a:off x="10439400" y="2743200"/>
              <a:ext cx="228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18"/>
            <p:cNvCxnSpPr/>
            <p:nvPr/>
          </p:nvCxnSpPr>
          <p:spPr>
            <a:xfrm>
              <a:off x="10515600" y="4876800"/>
              <a:ext cx="228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18"/>
            <p:cNvCxnSpPr/>
            <p:nvPr/>
          </p:nvCxnSpPr>
          <p:spPr>
            <a:xfrm flipH="1">
              <a:off x="7924800" y="5029200"/>
              <a:ext cx="3810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18"/>
            <p:cNvCxnSpPr/>
            <p:nvPr/>
          </p:nvCxnSpPr>
          <p:spPr>
            <a:xfrm rot="10800000">
              <a:off x="7696200" y="2667000"/>
              <a:ext cx="5334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07" name="Google Shape;307;p18"/>
          <p:cNvSpPr txBox="1">
            <a:spLocks noGrp="1"/>
          </p:cNvSpPr>
          <p:nvPr>
            <p:ph type="body" idx="1"/>
          </p:nvPr>
        </p:nvSpPr>
        <p:spPr>
          <a:xfrm>
            <a:off x="457200" y="1657353"/>
            <a:ext cx="6324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State space graph: A mathematical representation of a search problem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Nodes are (abstracted) world configurations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Arcs represent successors (action results)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The goal test is a set of goal nodes (maybe only one)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In a state space graph, each state occurs only once!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>
                <a:solidFill>
                  <a:srgbClr val="FF0000"/>
                </a:solidFill>
              </a:rPr>
              <a:t>We can rarely build this full graph in memory (it’s too big), but it’s a useful idea</a:t>
            </a:r>
            <a:endParaRPr dirty="0">
              <a:solidFill>
                <a:srgbClr val="FF0000"/>
              </a:solidFill>
            </a:endParaRPr>
          </a:p>
          <a:p>
            <a:pPr marL="342858" lvl="0" indent="-19045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Space Graphs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457200" y="1657353"/>
            <a:ext cx="6324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State space graph: A mathematical representation of a search problem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Nodes are (abstracted) world configurations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Arcs represent successors (action results)</a:t>
            </a:r>
            <a:endParaRPr dirty="0"/>
          </a:p>
          <a:p>
            <a:pPr marL="742857" lvl="1" indent="-285716" algn="l" rtl="0">
              <a:spcBef>
                <a:spcPts val="380"/>
              </a:spcBef>
              <a:spcAft>
                <a:spcPts val="0"/>
              </a:spcAft>
              <a:buSzPts val="1900"/>
              <a:buChar char="▪"/>
            </a:pPr>
            <a:r>
              <a:rPr lang="en-US" sz="1900" dirty="0"/>
              <a:t>The goal test is a set of goal nodes (maybe only one)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In a state space graph, each state occurs only once!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We can rarely build this full graph in memory (it’s too big), but it’s a </a:t>
            </a:r>
            <a:r>
              <a:rPr lang="en-US" sz="2400" dirty="0">
                <a:solidFill>
                  <a:srgbClr val="FF0000"/>
                </a:solidFill>
              </a:rPr>
              <a:t>useful idea</a:t>
            </a:r>
            <a:endParaRPr dirty="0">
              <a:solidFill>
                <a:srgbClr val="FF0000"/>
              </a:solidFill>
            </a:endParaRPr>
          </a:p>
          <a:p>
            <a:pPr marL="342858" lvl="0" indent="-19045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316" name="Google Shape;316;p19"/>
            <p:cNvSpPr/>
            <p:nvPr/>
          </p:nvSpPr>
          <p:spPr>
            <a:xfrm>
              <a:off x="336" y="2208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704" y="57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720" y="105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1584" y="624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cxnSp>
          <p:nvCxnSpPr>
            <p:cNvPr id="328" name="Google Shape;328;p19"/>
            <p:cNvCxnSpPr>
              <a:stCxn id="316" idx="5"/>
              <a:endCxn id="320" idx="2"/>
            </p:cNvCxnSpPr>
            <p:nvPr/>
          </p:nvCxnSpPr>
          <p:spPr>
            <a:xfrm>
              <a:off x="746" y="2618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29" name="Google Shape;329;p19"/>
            <p:cNvCxnSpPr>
              <a:stCxn id="320" idx="5"/>
              <a:endCxn id="321" idx="2"/>
            </p:cNvCxnSpPr>
            <p:nvPr/>
          </p:nvCxnSpPr>
          <p:spPr>
            <a:xfrm>
              <a:off x="1610" y="3146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0" name="Google Shape;330;p19"/>
            <p:cNvCxnSpPr>
              <a:stCxn id="324" idx="3"/>
              <a:endCxn id="321" idx="7"/>
            </p:cNvCxnSpPr>
            <p:nvPr/>
          </p:nvCxnSpPr>
          <p:spPr>
            <a:xfrm flipH="1">
              <a:off x="2638" y="2666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1" name="Google Shape;331;p19"/>
            <p:cNvCxnSpPr>
              <a:stCxn id="324" idx="2"/>
              <a:endCxn id="320" idx="6"/>
            </p:cNvCxnSpPr>
            <p:nvPr/>
          </p:nvCxnSpPr>
          <p:spPr>
            <a:xfrm flipH="1">
              <a:off x="1668" y="2496"/>
              <a:ext cx="15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2" name="Google Shape;332;p19"/>
            <p:cNvCxnSpPr>
              <a:stCxn id="323" idx="4"/>
              <a:endCxn id="324" idx="7"/>
            </p:cNvCxnSpPr>
            <p:nvPr/>
          </p:nvCxnSpPr>
          <p:spPr>
            <a:xfrm flipH="1">
              <a:off x="3492" y="206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3" name="Google Shape;333;p19"/>
            <p:cNvCxnSpPr>
              <a:stCxn id="323" idx="5"/>
              <a:endCxn id="327" idx="1"/>
            </p:cNvCxnSpPr>
            <p:nvPr/>
          </p:nvCxnSpPr>
          <p:spPr>
            <a:xfrm>
              <a:off x="3962" y="1994"/>
              <a:ext cx="600" cy="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4" name="Google Shape;334;p19"/>
            <p:cNvCxnSpPr>
              <a:stCxn id="327" idx="0"/>
              <a:endCxn id="326" idx="4"/>
            </p:cNvCxnSpPr>
            <p:nvPr/>
          </p:nvCxnSpPr>
          <p:spPr>
            <a:xfrm rot="10800000" flipH="1">
              <a:off x="4608" y="2436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5" name="Google Shape;335;p19"/>
            <p:cNvCxnSpPr>
              <a:stCxn id="326" idx="0"/>
              <a:endCxn id="317" idx="4"/>
            </p:cNvCxnSpPr>
            <p:nvPr/>
          </p:nvCxnSpPr>
          <p:spPr>
            <a:xfrm rot="10800000">
              <a:off x="4800" y="972"/>
              <a:ext cx="0" cy="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6" name="Google Shape;336;p19"/>
            <p:cNvCxnSpPr>
              <a:stCxn id="316" idx="7"/>
            </p:cNvCxnSpPr>
            <p:nvPr/>
          </p:nvCxnSpPr>
          <p:spPr>
            <a:xfrm rot="10800000" flipH="1">
              <a:off x="746" y="1978"/>
              <a:ext cx="9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7" name="Google Shape;337;p19"/>
            <p:cNvCxnSpPr>
              <a:stCxn id="318" idx="1"/>
              <a:endCxn id="319" idx="5"/>
            </p:cNvCxnSpPr>
            <p:nvPr/>
          </p:nvCxnSpPr>
          <p:spPr>
            <a:xfrm rot="10800000">
              <a:off x="1198" y="1546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8" name="Google Shape;338;p19"/>
            <p:cNvCxnSpPr>
              <a:endCxn id="325" idx="2"/>
            </p:cNvCxnSpPr>
            <p:nvPr/>
          </p:nvCxnSpPr>
          <p:spPr>
            <a:xfrm rot="10800000" flipH="1">
              <a:off x="1284" y="86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9" name="Google Shape;339;p19"/>
            <p:cNvCxnSpPr>
              <a:stCxn id="322" idx="2"/>
              <a:endCxn id="325" idx="6"/>
            </p:cNvCxnSpPr>
            <p:nvPr/>
          </p:nvCxnSpPr>
          <p:spPr>
            <a:xfrm rot="10800000">
              <a:off x="1980" y="948"/>
              <a:ext cx="9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40" name="Google Shape;340;p19"/>
            <p:cNvCxnSpPr>
              <a:stCxn id="318" idx="7"/>
              <a:endCxn id="322" idx="3"/>
            </p:cNvCxnSpPr>
            <p:nvPr/>
          </p:nvCxnSpPr>
          <p:spPr>
            <a:xfrm rot="10800000" flipH="1">
              <a:off x="2138" y="1546"/>
              <a:ext cx="9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41" name="Google Shape;341;p19"/>
            <p:cNvCxnSpPr>
              <a:stCxn id="318" idx="6"/>
              <a:endCxn id="323" idx="2"/>
            </p:cNvCxnSpPr>
            <p:nvPr/>
          </p:nvCxnSpPr>
          <p:spPr>
            <a:xfrm rot="10800000" flipH="1">
              <a:off x="2208" y="1716"/>
              <a:ext cx="12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42" name="Google Shape;342;p19"/>
            <p:cNvCxnSpPr>
              <a:stCxn id="326" idx="1"/>
              <a:endCxn id="322" idx="6"/>
            </p:cNvCxnSpPr>
            <p:nvPr/>
          </p:nvCxnSpPr>
          <p:spPr>
            <a:xfrm rot="5400000" flipH="1">
              <a:off x="3730" y="1042"/>
              <a:ext cx="600" cy="12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43" name="Google Shape;343;p19"/>
            <p:cNvCxnSpPr>
              <a:stCxn id="316" idx="6"/>
              <a:endCxn id="323" idx="3"/>
            </p:cNvCxnSpPr>
            <p:nvPr/>
          </p:nvCxnSpPr>
          <p:spPr>
            <a:xfrm rot="10800000" flipH="1">
              <a:off x="816" y="1848"/>
              <a:ext cx="2700" cy="6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344" name="Google Shape;344;p19"/>
          <p:cNvSpPr txBox="1"/>
          <p:nvPr/>
        </p:nvSpPr>
        <p:spPr>
          <a:xfrm>
            <a:off x="7696200" y="4845049"/>
            <a:ext cx="3352800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Tiny state space graph for a tiny search problem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Trees</a:t>
            </a:r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body" idx="1"/>
          </p:nvPr>
        </p:nvSpPr>
        <p:spPr>
          <a:xfrm>
            <a:off x="1524000" y="4114800"/>
            <a:ext cx="95250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 search tree: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 “what if” tree of plans and their outcomes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The start state is the root node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Children correspond to successors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Nodes show states, but correspond to PLANS that achieve those states</a:t>
            </a:r>
            <a:endParaRPr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solidFill>
                  <a:srgbClr val="CC0000"/>
                </a:solidFill>
              </a:rPr>
              <a:t>For most problems, we can never actually build the whole tree</a:t>
            </a:r>
            <a:endParaRPr/>
          </a:p>
        </p:txBody>
      </p:sp>
      <p:pic>
        <p:nvPicPr>
          <p:cNvPr id="352" name="Google Shape;35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03" y="1524000"/>
            <a:ext cx="560388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9401" y="2590803"/>
            <a:ext cx="55245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1" y="2590803"/>
            <a:ext cx="552451" cy="560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0"/>
          <p:cNvCxnSpPr/>
          <p:nvPr/>
        </p:nvCxnSpPr>
        <p:spPr>
          <a:xfrm>
            <a:off x="4267200" y="2209800"/>
            <a:ext cx="1143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0"/>
          <p:cNvCxnSpPr/>
          <p:nvPr/>
        </p:nvCxnSpPr>
        <p:spPr>
          <a:xfrm flipH="1">
            <a:off x="3124200" y="2209800"/>
            <a:ext cx="1066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Google Shape;357;p20"/>
          <p:cNvSpPr txBox="1"/>
          <p:nvPr/>
        </p:nvSpPr>
        <p:spPr>
          <a:xfrm>
            <a:off x="4724400" y="2051051"/>
            <a:ext cx="9906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“E”, 1.0</a:t>
            </a:r>
            <a:endParaRPr/>
          </a:p>
        </p:txBody>
      </p:sp>
      <p:sp>
        <p:nvSpPr>
          <p:cNvPr id="358" name="Google Shape;358;p20"/>
          <p:cNvSpPr txBox="1"/>
          <p:nvPr/>
        </p:nvSpPr>
        <p:spPr>
          <a:xfrm>
            <a:off x="2757488" y="2051051"/>
            <a:ext cx="11430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“N”, 1.0</a:t>
            </a:r>
            <a:endParaRPr/>
          </a:p>
        </p:txBody>
      </p:sp>
      <p:cxnSp>
        <p:nvCxnSpPr>
          <p:cNvPr id="359" name="Google Shape;359;p20"/>
          <p:cNvCxnSpPr/>
          <p:nvPr/>
        </p:nvCxnSpPr>
        <p:spPr>
          <a:xfrm>
            <a:off x="3124200" y="3276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20"/>
          <p:cNvCxnSpPr/>
          <p:nvPr/>
        </p:nvCxnSpPr>
        <p:spPr>
          <a:xfrm flipH="1">
            <a:off x="2362200" y="3276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20"/>
          <p:cNvCxnSpPr/>
          <p:nvPr/>
        </p:nvCxnSpPr>
        <p:spPr>
          <a:xfrm>
            <a:off x="3048000" y="32766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20"/>
          <p:cNvCxnSpPr/>
          <p:nvPr/>
        </p:nvCxnSpPr>
        <p:spPr>
          <a:xfrm>
            <a:off x="5486400" y="3276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20"/>
          <p:cNvCxnSpPr/>
          <p:nvPr/>
        </p:nvCxnSpPr>
        <p:spPr>
          <a:xfrm flipH="1">
            <a:off x="4724400" y="3276600"/>
            <a:ext cx="6096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20"/>
          <p:cNvCxnSpPr/>
          <p:nvPr/>
        </p:nvCxnSpPr>
        <p:spPr>
          <a:xfrm>
            <a:off x="5410200" y="32766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Google Shape;365;p20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now / start</a:t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futures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/>
          <p:nvPr/>
        </p:nvSpPr>
        <p:spPr>
          <a:xfrm>
            <a:off x="6858002" y="1758699"/>
            <a:ext cx="4889500" cy="3880103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381000" y="1752600"/>
            <a:ext cx="3886200" cy="388620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Space Graphs vs. Search Trees</a:t>
            </a:r>
            <a:endParaRPr dirty="0"/>
          </a:p>
        </p:txBody>
      </p:sp>
      <p:sp>
        <p:nvSpPr>
          <p:cNvPr id="377" name="Google Shape;377;p21"/>
          <p:cNvSpPr txBox="1"/>
          <p:nvPr/>
        </p:nvSpPr>
        <p:spPr>
          <a:xfrm>
            <a:off x="9232902" y="2692717"/>
            <a:ext cx="825500" cy="32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010402" y="3976181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379" name="Google Shape;379;p21"/>
          <p:cNvSpPr txBox="1"/>
          <p:nvPr/>
        </p:nvSpPr>
        <p:spPr>
          <a:xfrm>
            <a:off x="7010402" y="3550080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80" name="Google Shape;380;p21"/>
          <p:cNvSpPr txBox="1"/>
          <p:nvPr/>
        </p:nvSpPr>
        <p:spPr>
          <a:xfrm>
            <a:off x="7454902" y="316725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381" name="Google Shape;381;p21"/>
          <p:cNvSpPr txBox="1"/>
          <p:nvPr/>
        </p:nvSpPr>
        <p:spPr>
          <a:xfrm>
            <a:off x="11264902" y="3113992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82" name="Google Shape;382;p21"/>
          <p:cNvSpPr txBox="1"/>
          <p:nvPr/>
        </p:nvSpPr>
        <p:spPr>
          <a:xfrm>
            <a:off x="7581902" y="3976181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383" name="Google Shape;383;p21"/>
          <p:cNvSpPr txBox="1"/>
          <p:nvPr/>
        </p:nvSpPr>
        <p:spPr>
          <a:xfrm>
            <a:off x="7581902" y="3550080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cxnSp>
        <p:nvCxnSpPr>
          <p:cNvPr id="384" name="Google Shape;384;p21"/>
          <p:cNvCxnSpPr>
            <a:stCxn id="380" idx="2"/>
            <a:endCxn id="379" idx="0"/>
          </p:cNvCxnSpPr>
          <p:nvPr/>
        </p:nvCxnSpPr>
        <p:spPr>
          <a:xfrm flipH="1">
            <a:off x="7169052" y="3505695"/>
            <a:ext cx="44460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1"/>
          <p:cNvCxnSpPr>
            <a:stCxn id="380" idx="2"/>
            <a:endCxn id="383" idx="0"/>
          </p:cNvCxnSpPr>
          <p:nvPr/>
        </p:nvCxnSpPr>
        <p:spPr>
          <a:xfrm>
            <a:off x="7613652" y="3505695"/>
            <a:ext cx="12690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1"/>
          <p:cNvCxnSpPr>
            <a:stCxn id="379" idx="2"/>
            <a:endCxn id="378" idx="0"/>
          </p:cNvCxnSpPr>
          <p:nvPr/>
        </p:nvCxnSpPr>
        <p:spPr>
          <a:xfrm>
            <a:off x="7169152" y="3888520"/>
            <a:ext cx="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21"/>
          <p:cNvCxnSpPr>
            <a:stCxn id="383" idx="2"/>
            <a:endCxn id="382" idx="0"/>
          </p:cNvCxnSpPr>
          <p:nvPr/>
        </p:nvCxnSpPr>
        <p:spPr>
          <a:xfrm>
            <a:off x="7740652" y="3888520"/>
            <a:ext cx="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21"/>
          <p:cNvSpPr txBox="1"/>
          <p:nvPr/>
        </p:nvSpPr>
        <p:spPr>
          <a:xfrm>
            <a:off x="9753602" y="3113992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9296402" y="396619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9486902" y="3540093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391" name="Google Shape;391;p21"/>
          <p:cNvSpPr txBox="1"/>
          <p:nvPr/>
        </p:nvSpPr>
        <p:spPr>
          <a:xfrm>
            <a:off x="10058402" y="396619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sp>
        <p:nvSpPr>
          <p:cNvPr id="392" name="Google Shape;392;p21"/>
          <p:cNvSpPr txBox="1"/>
          <p:nvPr/>
        </p:nvSpPr>
        <p:spPr>
          <a:xfrm>
            <a:off x="10058402" y="3540093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393" name="Google Shape;393;p21"/>
          <p:cNvSpPr txBox="1"/>
          <p:nvPr/>
        </p:nvSpPr>
        <p:spPr>
          <a:xfrm>
            <a:off x="9677402" y="396619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394" name="Google Shape;394;p21"/>
          <p:cNvSpPr txBox="1"/>
          <p:nvPr/>
        </p:nvSpPr>
        <p:spPr>
          <a:xfrm>
            <a:off x="9296402" y="4349020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9867902" y="4349020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96" name="Google Shape;396;p21"/>
          <p:cNvSpPr txBox="1"/>
          <p:nvPr/>
        </p:nvSpPr>
        <p:spPr>
          <a:xfrm>
            <a:off x="10121900" y="4392297"/>
            <a:ext cx="635000" cy="32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397" name="Google Shape;397;p21"/>
          <p:cNvSpPr txBox="1"/>
          <p:nvPr/>
        </p:nvSpPr>
        <p:spPr>
          <a:xfrm>
            <a:off x="9867902" y="4721859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398" name="Google Shape;398;p21"/>
          <p:cNvCxnSpPr>
            <a:stCxn id="388" idx="2"/>
            <a:endCxn id="390" idx="0"/>
          </p:cNvCxnSpPr>
          <p:nvPr/>
        </p:nvCxnSpPr>
        <p:spPr>
          <a:xfrm flipH="1">
            <a:off x="9645652" y="3452432"/>
            <a:ext cx="2667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21"/>
          <p:cNvCxnSpPr>
            <a:stCxn id="388" idx="2"/>
            <a:endCxn id="392" idx="0"/>
          </p:cNvCxnSpPr>
          <p:nvPr/>
        </p:nvCxnSpPr>
        <p:spPr>
          <a:xfrm>
            <a:off x="9912352" y="3452432"/>
            <a:ext cx="3048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1"/>
          <p:cNvCxnSpPr>
            <a:stCxn id="390" idx="2"/>
            <a:endCxn id="389" idx="0"/>
          </p:cNvCxnSpPr>
          <p:nvPr/>
        </p:nvCxnSpPr>
        <p:spPr>
          <a:xfrm flipH="1">
            <a:off x="9455152" y="3878533"/>
            <a:ext cx="1905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1"/>
          <p:cNvCxnSpPr>
            <a:stCxn id="390" idx="2"/>
            <a:endCxn id="393" idx="0"/>
          </p:cNvCxnSpPr>
          <p:nvPr/>
        </p:nvCxnSpPr>
        <p:spPr>
          <a:xfrm>
            <a:off x="9645652" y="3878533"/>
            <a:ext cx="1905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21"/>
          <p:cNvCxnSpPr>
            <a:stCxn id="392" idx="2"/>
            <a:endCxn id="391" idx="0"/>
          </p:cNvCxnSpPr>
          <p:nvPr/>
        </p:nvCxnSpPr>
        <p:spPr>
          <a:xfrm>
            <a:off x="10217152" y="3878533"/>
            <a:ext cx="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21"/>
          <p:cNvCxnSpPr>
            <a:stCxn id="389" idx="2"/>
            <a:endCxn id="394" idx="0"/>
          </p:cNvCxnSpPr>
          <p:nvPr/>
        </p:nvCxnSpPr>
        <p:spPr>
          <a:xfrm>
            <a:off x="9455152" y="4304635"/>
            <a:ext cx="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21"/>
          <p:cNvCxnSpPr>
            <a:stCxn id="391" idx="2"/>
            <a:endCxn id="395" idx="0"/>
          </p:cNvCxnSpPr>
          <p:nvPr/>
        </p:nvCxnSpPr>
        <p:spPr>
          <a:xfrm flipH="1">
            <a:off x="10026652" y="4304635"/>
            <a:ext cx="19050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21"/>
          <p:cNvCxnSpPr>
            <a:stCxn id="391" idx="2"/>
            <a:endCxn id="396" idx="0"/>
          </p:cNvCxnSpPr>
          <p:nvPr/>
        </p:nvCxnSpPr>
        <p:spPr>
          <a:xfrm>
            <a:off x="10217152" y="4304635"/>
            <a:ext cx="2223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21"/>
          <p:cNvCxnSpPr>
            <a:stCxn id="395" idx="2"/>
            <a:endCxn id="397" idx="0"/>
          </p:cNvCxnSpPr>
          <p:nvPr/>
        </p:nvCxnSpPr>
        <p:spPr>
          <a:xfrm>
            <a:off x="10026652" y="4687460"/>
            <a:ext cx="0" cy="3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21"/>
          <p:cNvSpPr txBox="1"/>
          <p:nvPr/>
        </p:nvSpPr>
        <p:spPr>
          <a:xfrm>
            <a:off x="11264902" y="3506804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cxnSp>
        <p:nvCxnSpPr>
          <p:cNvPr id="408" name="Google Shape;408;p21"/>
          <p:cNvCxnSpPr>
            <a:stCxn id="381" idx="2"/>
            <a:endCxn id="407" idx="0"/>
          </p:cNvCxnSpPr>
          <p:nvPr/>
        </p:nvCxnSpPr>
        <p:spPr>
          <a:xfrm>
            <a:off x="11423652" y="3452432"/>
            <a:ext cx="0" cy="5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1"/>
          <p:cNvSpPr txBox="1"/>
          <p:nvPr/>
        </p:nvSpPr>
        <p:spPr>
          <a:xfrm>
            <a:off x="8280402" y="3540093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410" name="Google Shape;410;p21"/>
          <p:cNvSpPr txBox="1"/>
          <p:nvPr/>
        </p:nvSpPr>
        <p:spPr>
          <a:xfrm>
            <a:off x="7772402" y="4392296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411" name="Google Shape;411;p21"/>
          <p:cNvSpPr txBox="1"/>
          <p:nvPr/>
        </p:nvSpPr>
        <p:spPr>
          <a:xfrm>
            <a:off x="7962902" y="396619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412" name="Google Shape;412;p21"/>
          <p:cNvSpPr txBox="1"/>
          <p:nvPr/>
        </p:nvSpPr>
        <p:spPr>
          <a:xfrm>
            <a:off x="8534402" y="4392296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sp>
        <p:nvSpPr>
          <p:cNvPr id="413" name="Google Shape;413;p21"/>
          <p:cNvSpPr txBox="1"/>
          <p:nvPr/>
        </p:nvSpPr>
        <p:spPr>
          <a:xfrm>
            <a:off x="8534402" y="3966195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414" name="Google Shape;414;p21"/>
          <p:cNvSpPr txBox="1"/>
          <p:nvPr/>
        </p:nvSpPr>
        <p:spPr>
          <a:xfrm>
            <a:off x="8153402" y="4392296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415" name="Google Shape;415;p21"/>
          <p:cNvSpPr txBox="1"/>
          <p:nvPr/>
        </p:nvSpPr>
        <p:spPr>
          <a:xfrm>
            <a:off x="7772402" y="4775121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416" name="Google Shape;416;p21"/>
          <p:cNvSpPr txBox="1"/>
          <p:nvPr/>
        </p:nvSpPr>
        <p:spPr>
          <a:xfrm>
            <a:off x="8343902" y="4775121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417" name="Google Shape;417;p21"/>
          <p:cNvSpPr txBox="1"/>
          <p:nvPr/>
        </p:nvSpPr>
        <p:spPr>
          <a:xfrm>
            <a:off x="8597900" y="4818397"/>
            <a:ext cx="6350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418" name="Google Shape;418;p21"/>
          <p:cNvSpPr txBox="1"/>
          <p:nvPr/>
        </p:nvSpPr>
        <p:spPr>
          <a:xfrm>
            <a:off x="8343902" y="5147960"/>
            <a:ext cx="317500" cy="3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19" name="Google Shape;419;p21"/>
          <p:cNvCxnSpPr>
            <a:stCxn id="409" idx="2"/>
            <a:endCxn id="411" idx="0"/>
          </p:cNvCxnSpPr>
          <p:nvPr/>
        </p:nvCxnSpPr>
        <p:spPr>
          <a:xfrm flipH="1">
            <a:off x="8121752" y="3878533"/>
            <a:ext cx="3174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21"/>
          <p:cNvCxnSpPr>
            <a:stCxn id="409" idx="2"/>
            <a:endCxn id="413" idx="0"/>
          </p:cNvCxnSpPr>
          <p:nvPr/>
        </p:nvCxnSpPr>
        <p:spPr>
          <a:xfrm>
            <a:off x="8439152" y="3878533"/>
            <a:ext cx="2541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21"/>
          <p:cNvCxnSpPr>
            <a:stCxn id="411" idx="2"/>
            <a:endCxn id="410" idx="0"/>
          </p:cNvCxnSpPr>
          <p:nvPr/>
        </p:nvCxnSpPr>
        <p:spPr>
          <a:xfrm flipH="1">
            <a:off x="7931152" y="4304635"/>
            <a:ext cx="1905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21"/>
          <p:cNvCxnSpPr>
            <a:stCxn id="411" idx="2"/>
            <a:endCxn id="414" idx="0"/>
          </p:cNvCxnSpPr>
          <p:nvPr/>
        </p:nvCxnSpPr>
        <p:spPr>
          <a:xfrm>
            <a:off x="8121652" y="4304635"/>
            <a:ext cx="1905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1"/>
          <p:cNvCxnSpPr>
            <a:stCxn id="413" idx="2"/>
            <a:endCxn id="412" idx="0"/>
          </p:cNvCxnSpPr>
          <p:nvPr/>
        </p:nvCxnSpPr>
        <p:spPr>
          <a:xfrm>
            <a:off x="8693152" y="4304635"/>
            <a:ext cx="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21"/>
          <p:cNvCxnSpPr>
            <a:stCxn id="410" idx="2"/>
            <a:endCxn id="415" idx="0"/>
          </p:cNvCxnSpPr>
          <p:nvPr/>
        </p:nvCxnSpPr>
        <p:spPr>
          <a:xfrm>
            <a:off x="7931152" y="4730736"/>
            <a:ext cx="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21"/>
          <p:cNvCxnSpPr>
            <a:stCxn id="412" idx="2"/>
            <a:endCxn id="416" idx="0"/>
          </p:cNvCxnSpPr>
          <p:nvPr/>
        </p:nvCxnSpPr>
        <p:spPr>
          <a:xfrm flipH="1">
            <a:off x="8502652" y="4730736"/>
            <a:ext cx="190500" cy="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1"/>
          <p:cNvCxnSpPr>
            <a:stCxn id="412" idx="2"/>
            <a:endCxn id="417" idx="0"/>
          </p:cNvCxnSpPr>
          <p:nvPr/>
        </p:nvCxnSpPr>
        <p:spPr>
          <a:xfrm>
            <a:off x="8693152" y="4730736"/>
            <a:ext cx="222300" cy="8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21"/>
          <p:cNvCxnSpPr>
            <a:stCxn id="416" idx="2"/>
            <a:endCxn id="418" idx="0"/>
          </p:cNvCxnSpPr>
          <p:nvPr/>
        </p:nvCxnSpPr>
        <p:spPr>
          <a:xfrm>
            <a:off x="8502652" y="5113561"/>
            <a:ext cx="0" cy="3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21"/>
          <p:cNvCxnSpPr>
            <a:stCxn id="380" idx="2"/>
            <a:endCxn id="409" idx="0"/>
          </p:cNvCxnSpPr>
          <p:nvPr/>
        </p:nvCxnSpPr>
        <p:spPr>
          <a:xfrm>
            <a:off x="7613652" y="3505695"/>
            <a:ext cx="825600" cy="3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1"/>
          <p:cNvCxnSpPr>
            <a:stCxn id="377" idx="2"/>
            <a:endCxn id="380" idx="0"/>
          </p:cNvCxnSpPr>
          <p:nvPr/>
        </p:nvCxnSpPr>
        <p:spPr>
          <a:xfrm flipH="1">
            <a:off x="7613752" y="3015880"/>
            <a:ext cx="2031900" cy="15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21"/>
          <p:cNvCxnSpPr>
            <a:stCxn id="377" idx="2"/>
            <a:endCxn id="388" idx="0"/>
          </p:cNvCxnSpPr>
          <p:nvPr/>
        </p:nvCxnSpPr>
        <p:spPr>
          <a:xfrm>
            <a:off x="9645652" y="3015880"/>
            <a:ext cx="266700" cy="98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1"/>
          <p:cNvCxnSpPr>
            <a:stCxn id="377" idx="2"/>
            <a:endCxn id="381" idx="0"/>
          </p:cNvCxnSpPr>
          <p:nvPr/>
        </p:nvCxnSpPr>
        <p:spPr>
          <a:xfrm>
            <a:off x="9645652" y="3015880"/>
            <a:ext cx="1778100" cy="98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2" name="Google Shape;432;p21"/>
          <p:cNvGrpSpPr/>
          <p:nvPr/>
        </p:nvGrpSpPr>
        <p:grpSpPr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433" name="Google Shape;433;p21"/>
            <p:cNvSpPr/>
            <p:nvPr/>
          </p:nvSpPr>
          <p:spPr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cxnSp>
          <p:nvCxnSpPr>
            <p:cNvPr id="445" name="Google Shape;445;p21"/>
            <p:cNvCxnSpPr>
              <a:stCxn id="433" idx="5"/>
              <a:endCxn id="437" idx="2"/>
            </p:cNvCxnSpPr>
            <p:nvPr/>
          </p:nvCxnSpPr>
          <p:spPr>
            <a:xfrm>
              <a:off x="746" y="2618"/>
              <a:ext cx="6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6" name="Google Shape;446;p21"/>
            <p:cNvCxnSpPr>
              <a:stCxn id="437" idx="5"/>
              <a:endCxn id="438" idx="2"/>
            </p:cNvCxnSpPr>
            <p:nvPr/>
          </p:nvCxnSpPr>
          <p:spPr>
            <a:xfrm>
              <a:off x="1610" y="3146"/>
              <a:ext cx="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7" name="Google Shape;447;p21"/>
            <p:cNvCxnSpPr>
              <a:stCxn id="441" idx="3"/>
              <a:endCxn id="438" idx="7"/>
            </p:cNvCxnSpPr>
            <p:nvPr/>
          </p:nvCxnSpPr>
          <p:spPr>
            <a:xfrm flipH="1">
              <a:off x="2638" y="2666"/>
              <a:ext cx="6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8" name="Google Shape;448;p21"/>
            <p:cNvCxnSpPr>
              <a:stCxn id="441" idx="2"/>
              <a:endCxn id="437" idx="6"/>
            </p:cNvCxnSpPr>
            <p:nvPr/>
          </p:nvCxnSpPr>
          <p:spPr>
            <a:xfrm flipH="1">
              <a:off x="1668" y="2496"/>
              <a:ext cx="1500" cy="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9" name="Google Shape;449;p21"/>
            <p:cNvCxnSpPr>
              <a:stCxn id="440" idx="4"/>
              <a:endCxn id="441" idx="7"/>
            </p:cNvCxnSpPr>
            <p:nvPr/>
          </p:nvCxnSpPr>
          <p:spPr>
            <a:xfrm flipH="1">
              <a:off x="3492" y="2064"/>
              <a:ext cx="3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0" name="Google Shape;450;p21"/>
            <p:cNvCxnSpPr>
              <a:stCxn id="440" idx="5"/>
              <a:endCxn id="444" idx="1"/>
            </p:cNvCxnSpPr>
            <p:nvPr/>
          </p:nvCxnSpPr>
          <p:spPr>
            <a:xfrm>
              <a:off x="3962" y="1994"/>
              <a:ext cx="600" cy="9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1" name="Google Shape;451;p21"/>
            <p:cNvCxnSpPr>
              <a:stCxn id="444" idx="0"/>
              <a:endCxn id="443" idx="4"/>
            </p:cNvCxnSpPr>
            <p:nvPr/>
          </p:nvCxnSpPr>
          <p:spPr>
            <a:xfrm rot="10800000" flipH="1">
              <a:off x="4608" y="2436"/>
              <a:ext cx="300" cy="3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2" name="Google Shape;452;p21"/>
            <p:cNvCxnSpPr>
              <a:stCxn id="443" idx="0"/>
              <a:endCxn id="434" idx="4"/>
            </p:cNvCxnSpPr>
            <p:nvPr/>
          </p:nvCxnSpPr>
          <p:spPr>
            <a:xfrm rot="10800000">
              <a:off x="4800" y="972"/>
              <a:ext cx="0" cy="9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3" name="Google Shape;453;p21"/>
            <p:cNvCxnSpPr>
              <a:stCxn id="433" idx="7"/>
            </p:cNvCxnSpPr>
            <p:nvPr/>
          </p:nvCxnSpPr>
          <p:spPr>
            <a:xfrm rot="10800000" flipH="1">
              <a:off x="746" y="1978"/>
              <a:ext cx="900" cy="3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4" name="Google Shape;454;p21"/>
            <p:cNvCxnSpPr>
              <a:stCxn id="435" idx="1"/>
              <a:endCxn id="436" idx="5"/>
            </p:cNvCxnSpPr>
            <p:nvPr/>
          </p:nvCxnSpPr>
          <p:spPr>
            <a:xfrm rot="10800000">
              <a:off x="1198" y="1546"/>
              <a:ext cx="6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5" name="Google Shape;455;p21"/>
            <p:cNvCxnSpPr>
              <a:endCxn id="442" idx="2"/>
            </p:cNvCxnSpPr>
            <p:nvPr/>
          </p:nvCxnSpPr>
          <p:spPr>
            <a:xfrm rot="10800000" flipH="1">
              <a:off x="1284" y="864"/>
              <a:ext cx="3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6" name="Google Shape;456;p21"/>
            <p:cNvCxnSpPr>
              <a:stCxn id="439" idx="2"/>
              <a:endCxn id="442" idx="6"/>
            </p:cNvCxnSpPr>
            <p:nvPr/>
          </p:nvCxnSpPr>
          <p:spPr>
            <a:xfrm rot="10800000">
              <a:off x="1980" y="948"/>
              <a:ext cx="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7" name="Google Shape;457;p21"/>
            <p:cNvCxnSpPr>
              <a:stCxn id="435" idx="7"/>
              <a:endCxn id="439" idx="3"/>
            </p:cNvCxnSpPr>
            <p:nvPr/>
          </p:nvCxnSpPr>
          <p:spPr>
            <a:xfrm rot="10800000" flipH="1">
              <a:off x="2138" y="1546"/>
              <a:ext cx="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8" name="Google Shape;458;p21"/>
            <p:cNvCxnSpPr>
              <a:stCxn id="435" idx="6"/>
              <a:endCxn id="440" idx="2"/>
            </p:cNvCxnSpPr>
            <p:nvPr/>
          </p:nvCxnSpPr>
          <p:spPr>
            <a:xfrm rot="10800000" flipH="1">
              <a:off x="2208" y="1716"/>
              <a:ext cx="1200" cy="3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59" name="Google Shape;459;p21"/>
            <p:cNvCxnSpPr>
              <a:stCxn id="443" idx="1"/>
              <a:endCxn id="439" idx="6"/>
            </p:cNvCxnSpPr>
            <p:nvPr/>
          </p:nvCxnSpPr>
          <p:spPr>
            <a:xfrm rot="5400000" flipH="1">
              <a:off x="3730" y="1042"/>
              <a:ext cx="600" cy="1200"/>
            </a:xfrm>
            <a:prstGeom prst="curvedConnector2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0" name="Google Shape;460;p21"/>
            <p:cNvCxnSpPr>
              <a:stCxn id="433" idx="6"/>
              <a:endCxn id="440" idx="3"/>
            </p:cNvCxnSpPr>
            <p:nvPr/>
          </p:nvCxnSpPr>
          <p:spPr>
            <a:xfrm rot="10800000" flipH="1">
              <a:off x="816" y="1848"/>
              <a:ext cx="2700" cy="600"/>
            </a:xfrm>
            <a:prstGeom prst="curvedConnector2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61" name="Google Shape;461;p21"/>
          <p:cNvSpPr txBox="1"/>
          <p:nvPr/>
        </p:nvSpPr>
        <p:spPr>
          <a:xfrm>
            <a:off x="4495800" y="4133678"/>
            <a:ext cx="2068512" cy="120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construct both on demand – and we construct as little as possible.</a:t>
            </a:r>
            <a:endParaRPr/>
          </a:p>
        </p:txBody>
      </p:sp>
      <p:sp>
        <p:nvSpPr>
          <p:cNvPr id="462" name="Google Shape;462;p21"/>
          <p:cNvSpPr txBox="1"/>
          <p:nvPr/>
        </p:nvSpPr>
        <p:spPr>
          <a:xfrm>
            <a:off x="4572000" y="1905002"/>
            <a:ext cx="1981200" cy="147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NODE in in the search tree is an entire PATH in the state space graph.</a:t>
            </a:r>
            <a:endParaRPr/>
          </a:p>
        </p:txBody>
      </p:sp>
      <p:sp>
        <p:nvSpPr>
          <p:cNvPr id="463" name="Google Shape;463;p21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Tree</a:t>
            </a:r>
            <a:endParaRPr/>
          </a:p>
        </p:txBody>
      </p:sp>
      <p:sp>
        <p:nvSpPr>
          <p:cNvPr id="464" name="Google Shape;464;p21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Space Graph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117600"/>
            <a:ext cx="5791198" cy="43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Outcomes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body" idx="1"/>
          </p:nvPr>
        </p:nvSpPr>
        <p:spPr>
          <a:xfrm>
            <a:off x="406400" y="1397003"/>
            <a:ext cx="94996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Define Agents that Plan Ahead</a:t>
            </a:r>
            <a:endParaRPr dirty="0"/>
          </a:p>
          <a:p>
            <a:pPr marL="342858" lvl="0" indent="-34285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Frame Problems as Search Problems</a:t>
            </a:r>
            <a:endParaRPr dirty="0"/>
          </a:p>
          <a:p>
            <a:pPr marL="342858" lvl="0" indent="-34285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Implement Uninformed Search </a:t>
            </a:r>
            <a:br>
              <a:rPr lang="en-US" dirty="0"/>
            </a:br>
            <a:r>
              <a:rPr lang="en-US" dirty="0"/>
              <a:t>Algorithms</a:t>
            </a:r>
            <a:endParaRPr dirty="0"/>
          </a:p>
          <a:p>
            <a:pPr marL="742857" lvl="1" indent="-260316" algn="l" rtl="0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SzPts val="400"/>
              <a:buNone/>
            </a:pPr>
            <a:endParaRPr sz="400"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Depth-First Search</a:t>
            </a:r>
            <a:endParaRPr dirty="0"/>
          </a:p>
          <a:p>
            <a:pPr marL="742857" lvl="1" indent="-260316" algn="l" rtl="0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SzPts val="400"/>
              <a:buNone/>
            </a:pPr>
            <a:endParaRPr sz="400"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Breadth-First Search</a:t>
            </a:r>
            <a:endParaRPr dirty="0"/>
          </a:p>
          <a:p>
            <a:pPr marL="742857" lvl="1" indent="-260316" algn="l" rtl="0">
              <a:lnSpc>
                <a:spcPct val="90000"/>
              </a:lnSpc>
              <a:spcBef>
                <a:spcPts val="80"/>
              </a:spcBef>
              <a:spcAft>
                <a:spcPts val="0"/>
              </a:spcAft>
              <a:buSzPts val="400"/>
              <a:buNone/>
            </a:pPr>
            <a:endParaRPr sz="400"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Uniform-Cost Search</a:t>
            </a:r>
            <a:endParaRPr dirty="0"/>
          </a:p>
          <a:p>
            <a:pPr marL="634941" indent="-457200">
              <a:lnSpc>
                <a:spcPct val="90000"/>
              </a:lnSpc>
              <a:spcBef>
                <a:spcPts val="560"/>
              </a:spcBef>
              <a:buSzPts val="2800"/>
            </a:pPr>
            <a:r>
              <a:rPr lang="en-US" dirty="0"/>
              <a:t>Analyze Uninformed Search </a:t>
            </a:r>
            <a:br>
              <a:rPr lang="en-US" dirty="0"/>
            </a:br>
            <a:r>
              <a:rPr lang="en-US" dirty="0"/>
              <a:t>Algorithms using Big-O complexity</a:t>
            </a:r>
          </a:p>
          <a:p>
            <a:pPr marL="742857" lvl="1" indent="-1079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342858" lvl="0" indent="-13965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58" lvl="0" indent="-139658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Quiz: State Space Graphs vs. Search Trees</a:t>
            </a: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1600200" y="35187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3657600" y="35187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2590800" y="43569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74" name="Google Shape;474;p22"/>
          <p:cNvSpPr/>
          <p:nvPr/>
        </p:nvSpPr>
        <p:spPr>
          <a:xfrm>
            <a:off x="2590800" y="26805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75" name="Google Shape;475;p22"/>
          <p:cNvCxnSpPr>
            <a:stCxn id="471" idx="5"/>
            <a:endCxn id="473" idx="2"/>
          </p:cNvCxnSpPr>
          <p:nvPr/>
        </p:nvCxnSpPr>
        <p:spPr>
          <a:xfrm>
            <a:off x="1973701" y="3897427"/>
            <a:ext cx="6171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6" name="Google Shape;476;p22"/>
          <p:cNvCxnSpPr>
            <a:stCxn id="474" idx="3"/>
            <a:endCxn id="473" idx="1"/>
          </p:cNvCxnSpPr>
          <p:nvPr/>
        </p:nvCxnSpPr>
        <p:spPr>
          <a:xfrm>
            <a:off x="2654883" y="3059227"/>
            <a:ext cx="0" cy="13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7" name="Google Shape;477;p22"/>
          <p:cNvCxnSpPr>
            <a:stCxn id="473" idx="7"/>
            <a:endCxn id="474" idx="5"/>
          </p:cNvCxnSpPr>
          <p:nvPr/>
        </p:nvCxnSpPr>
        <p:spPr>
          <a:xfrm rot="10800000">
            <a:off x="2964301" y="3059298"/>
            <a:ext cx="0" cy="13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8" name="Google Shape;478;p22"/>
          <p:cNvCxnSpPr>
            <a:stCxn id="474" idx="6"/>
            <a:endCxn id="472" idx="1"/>
          </p:cNvCxnSpPr>
          <p:nvPr/>
        </p:nvCxnSpPr>
        <p:spPr>
          <a:xfrm>
            <a:off x="3028384" y="2902363"/>
            <a:ext cx="6933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9" name="Google Shape;479;p22"/>
          <p:cNvCxnSpPr>
            <a:stCxn id="473" idx="6"/>
            <a:endCxn id="472" idx="3"/>
          </p:cNvCxnSpPr>
          <p:nvPr/>
        </p:nvCxnSpPr>
        <p:spPr>
          <a:xfrm rot="10800000" flipH="1">
            <a:off x="3028384" y="3897463"/>
            <a:ext cx="6933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80" name="Google Shape;480;p22"/>
          <p:cNvCxnSpPr>
            <a:stCxn id="471" idx="7"/>
            <a:endCxn id="474" idx="2"/>
          </p:cNvCxnSpPr>
          <p:nvPr/>
        </p:nvCxnSpPr>
        <p:spPr>
          <a:xfrm rot="10800000" flipH="1">
            <a:off x="1973701" y="2902398"/>
            <a:ext cx="6171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81" name="Google Shape;481;p22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this 4-state graph: </a:t>
            </a:r>
            <a:endParaRPr/>
          </a:p>
        </p:txBody>
      </p:sp>
      <p:sp>
        <p:nvSpPr>
          <p:cNvPr id="482" name="Google Shape;482;p22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big is its search tree (from S)?</a:t>
            </a:r>
            <a:endParaRPr/>
          </a:p>
        </p:txBody>
      </p:sp>
      <p:pic>
        <p:nvPicPr>
          <p:cNvPr id="483" name="Google Shape;483;p22" descr="TP_t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3124200"/>
            <a:ext cx="1879854" cy="93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Quiz: State Space Graphs vs. Search Trees</a:t>
            </a:r>
            <a:endParaRPr/>
          </a:p>
        </p:txBody>
      </p:sp>
      <p:sp>
        <p:nvSpPr>
          <p:cNvPr id="490" name="Google Shape;490;p23"/>
          <p:cNvSpPr/>
          <p:nvPr/>
        </p:nvSpPr>
        <p:spPr>
          <a:xfrm>
            <a:off x="1600200" y="35187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491" name="Google Shape;491;p23"/>
          <p:cNvSpPr/>
          <p:nvPr/>
        </p:nvSpPr>
        <p:spPr>
          <a:xfrm>
            <a:off x="3657600" y="35187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492" name="Google Shape;492;p23"/>
          <p:cNvSpPr/>
          <p:nvPr/>
        </p:nvSpPr>
        <p:spPr>
          <a:xfrm>
            <a:off x="2590800" y="43569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93" name="Google Shape;493;p23"/>
          <p:cNvSpPr/>
          <p:nvPr/>
        </p:nvSpPr>
        <p:spPr>
          <a:xfrm>
            <a:off x="2590800" y="2680523"/>
            <a:ext cx="437584" cy="443679"/>
          </a:xfrm>
          <a:prstGeom prst="flowChartConnector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94" name="Google Shape;494;p23"/>
          <p:cNvCxnSpPr>
            <a:stCxn id="490" idx="5"/>
            <a:endCxn id="492" idx="2"/>
          </p:cNvCxnSpPr>
          <p:nvPr/>
        </p:nvCxnSpPr>
        <p:spPr>
          <a:xfrm>
            <a:off x="1973701" y="3897427"/>
            <a:ext cx="6171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5" name="Google Shape;495;p23"/>
          <p:cNvCxnSpPr>
            <a:stCxn id="493" idx="3"/>
            <a:endCxn id="492" idx="1"/>
          </p:cNvCxnSpPr>
          <p:nvPr/>
        </p:nvCxnSpPr>
        <p:spPr>
          <a:xfrm>
            <a:off x="2654883" y="3059227"/>
            <a:ext cx="0" cy="13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6" name="Google Shape;496;p23"/>
          <p:cNvCxnSpPr>
            <a:stCxn id="492" idx="7"/>
            <a:endCxn id="493" idx="5"/>
          </p:cNvCxnSpPr>
          <p:nvPr/>
        </p:nvCxnSpPr>
        <p:spPr>
          <a:xfrm rot="10800000">
            <a:off x="2964301" y="3059298"/>
            <a:ext cx="0" cy="136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7" name="Google Shape;497;p23"/>
          <p:cNvCxnSpPr>
            <a:stCxn id="493" idx="6"/>
            <a:endCxn id="491" idx="1"/>
          </p:cNvCxnSpPr>
          <p:nvPr/>
        </p:nvCxnSpPr>
        <p:spPr>
          <a:xfrm>
            <a:off x="3028384" y="2902363"/>
            <a:ext cx="6933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8" name="Google Shape;498;p23"/>
          <p:cNvCxnSpPr>
            <a:stCxn id="492" idx="6"/>
            <a:endCxn id="491" idx="3"/>
          </p:cNvCxnSpPr>
          <p:nvPr/>
        </p:nvCxnSpPr>
        <p:spPr>
          <a:xfrm rot="10800000" flipH="1">
            <a:off x="3028384" y="3897463"/>
            <a:ext cx="6933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9" name="Google Shape;499;p23"/>
          <p:cNvCxnSpPr>
            <a:stCxn id="490" idx="7"/>
            <a:endCxn id="493" idx="2"/>
          </p:cNvCxnSpPr>
          <p:nvPr/>
        </p:nvCxnSpPr>
        <p:spPr>
          <a:xfrm rot="10800000" flipH="1">
            <a:off x="1973701" y="2902398"/>
            <a:ext cx="617100" cy="68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00" name="Google Shape;500;p2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this 4-state graph: </a:t>
            </a:r>
            <a:endParaRPr/>
          </a:p>
        </p:txBody>
      </p:sp>
      <p:sp>
        <p:nvSpPr>
          <p:cNvPr id="501" name="Google Shape;501;p23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Lots of repeated structure in the search tree!</a:t>
            </a:r>
            <a:endParaRPr/>
          </a:p>
        </p:txBody>
      </p:sp>
      <p:sp>
        <p:nvSpPr>
          <p:cNvPr id="502" name="Google Shape;502;p23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big is its search tree (from S)?</a:t>
            </a:r>
            <a:endParaRPr/>
          </a:p>
        </p:txBody>
      </p:sp>
      <p:pic>
        <p:nvPicPr>
          <p:cNvPr id="503" name="Google Shape;503;p23" descr="TP_t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600" y="3124200"/>
            <a:ext cx="1879854" cy="9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3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06" name="Google Shape;506;p23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07" name="Google Shape;507;p23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508" name="Google Shape;508;p23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09" name="Google Shape;509;p23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10" name="Google Shape;510;p23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511" name="Google Shape;511;p23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12" name="Google Shape;512;p23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513" name="Google Shape;513;p23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14" name="Google Shape;514;p23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515" name="Google Shape;515;p23"/>
          <p:cNvCxnSpPr/>
          <p:nvPr/>
        </p:nvCxnSpPr>
        <p:spPr>
          <a:xfrm>
            <a:off x="6096000" y="30480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6" name="Google Shape;516;p23"/>
          <p:cNvCxnSpPr/>
          <p:nvPr/>
        </p:nvCxnSpPr>
        <p:spPr>
          <a:xfrm>
            <a:off x="6563609" y="3550167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7" name="Google Shape;517;p23"/>
          <p:cNvCxnSpPr/>
          <p:nvPr/>
        </p:nvCxnSpPr>
        <p:spPr>
          <a:xfrm>
            <a:off x="6490746" y="41910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8" name="Google Shape;518;p23"/>
          <p:cNvCxnSpPr/>
          <p:nvPr/>
        </p:nvCxnSpPr>
        <p:spPr>
          <a:xfrm>
            <a:off x="5334000" y="41910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9" name="Google Shape;519;p23"/>
          <p:cNvCxnSpPr/>
          <p:nvPr/>
        </p:nvCxnSpPr>
        <p:spPr>
          <a:xfrm>
            <a:off x="5638800" y="35814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p23"/>
          <p:cNvCxnSpPr/>
          <p:nvPr/>
        </p:nvCxnSpPr>
        <p:spPr>
          <a:xfrm flipH="1">
            <a:off x="5746227" y="3037589"/>
            <a:ext cx="1524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1" name="Google Shape;521;p23"/>
          <p:cNvCxnSpPr/>
          <p:nvPr/>
        </p:nvCxnSpPr>
        <p:spPr>
          <a:xfrm flipH="1">
            <a:off x="6324600" y="3539756"/>
            <a:ext cx="7620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2" name="Google Shape;522;p23"/>
          <p:cNvCxnSpPr/>
          <p:nvPr/>
        </p:nvCxnSpPr>
        <p:spPr>
          <a:xfrm flipH="1">
            <a:off x="5334000" y="35814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3" name="Google Shape;523;p23"/>
          <p:cNvCxnSpPr/>
          <p:nvPr/>
        </p:nvCxnSpPr>
        <p:spPr>
          <a:xfrm flipH="1">
            <a:off x="6248400" y="4191000"/>
            <a:ext cx="7620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4" name="Google Shape;524;p23"/>
          <p:cNvCxnSpPr/>
          <p:nvPr/>
        </p:nvCxnSpPr>
        <p:spPr>
          <a:xfrm flipH="1">
            <a:off x="5029200" y="4191000"/>
            <a:ext cx="15240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23"/>
          <p:cNvCxnSpPr/>
          <p:nvPr/>
        </p:nvCxnSpPr>
        <p:spPr>
          <a:xfrm>
            <a:off x="5105400" y="48768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23"/>
          <p:cNvCxnSpPr/>
          <p:nvPr/>
        </p:nvCxnSpPr>
        <p:spPr>
          <a:xfrm flipH="1">
            <a:off x="4800600" y="4876800"/>
            <a:ext cx="15240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7" name="Google Shape;527;p23"/>
          <p:cNvCxnSpPr/>
          <p:nvPr/>
        </p:nvCxnSpPr>
        <p:spPr>
          <a:xfrm>
            <a:off x="6324600" y="4876800"/>
            <a:ext cx="228600" cy="228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23"/>
          <p:cNvCxnSpPr/>
          <p:nvPr/>
        </p:nvCxnSpPr>
        <p:spPr>
          <a:xfrm flipH="1">
            <a:off x="6019800" y="4876800"/>
            <a:ext cx="15240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9" name="Google Shape;529;p23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530" name="Google Shape;530;p23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Search</a:t>
            </a:r>
            <a:endParaRPr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029" y="1450961"/>
            <a:ext cx="4017746" cy="426087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4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/>
            <a:ahLst/>
            <a:cxnLst/>
            <a:rect l="l" t="t" r="r" b="b"/>
            <a:pathLst>
              <a:path w="5030176" h="2170723" extrusionOk="0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Example: Romania</a:t>
            </a:r>
            <a:endParaRPr/>
          </a:p>
        </p:txBody>
      </p:sp>
      <p:pic>
        <p:nvPicPr>
          <p:cNvPr id="545" name="Google Shape;5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600200"/>
            <a:ext cx="7315200" cy="437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with a Search Tree</a:t>
            </a:r>
            <a:endParaRPr/>
          </a:p>
        </p:txBody>
      </p:sp>
      <p:sp>
        <p:nvSpPr>
          <p:cNvPr id="552" name="Google Shape;552;p26"/>
          <p:cNvSpPr txBox="1">
            <a:spLocks noGrp="1"/>
          </p:cNvSpPr>
          <p:nvPr>
            <p:ph type="body" idx="1"/>
          </p:nvPr>
        </p:nvSpPr>
        <p:spPr>
          <a:xfrm>
            <a:off x="1828800" y="4267200"/>
            <a:ext cx="9067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Search: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Expand out potential plans (tree nodes)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Try to </a:t>
            </a:r>
            <a:r>
              <a:rPr lang="en-US" dirty="0">
                <a:solidFill>
                  <a:srgbClr val="FF0000"/>
                </a:solidFill>
              </a:rPr>
              <a:t>expand</a:t>
            </a:r>
            <a:r>
              <a:rPr lang="en-US" dirty="0"/>
              <a:t> as </a:t>
            </a:r>
            <a:r>
              <a:rPr lang="en-US" dirty="0">
                <a:solidFill>
                  <a:srgbClr val="FF0000"/>
                </a:solidFill>
              </a:rPr>
              <a:t>few</a:t>
            </a:r>
            <a:r>
              <a:rPr lang="en-US" dirty="0"/>
              <a:t> tree nodes as possible</a:t>
            </a:r>
            <a:endParaRPr dirty="0"/>
          </a:p>
        </p:txBody>
      </p:sp>
      <p:pic>
        <p:nvPicPr>
          <p:cNvPr id="553" name="Google Shape;5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0388" y="1676403"/>
            <a:ext cx="8072437" cy="20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0388" y="1690690"/>
            <a:ext cx="8072437" cy="201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3" y="1690687"/>
            <a:ext cx="8072439" cy="200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Tree Search</a:t>
            </a:r>
            <a:endParaRPr/>
          </a:p>
        </p:txBody>
      </p:sp>
      <p:sp>
        <p:nvSpPr>
          <p:cNvPr id="562" name="Google Shape;562;p27"/>
          <p:cNvSpPr txBox="1">
            <a:spLocks noGrp="1"/>
          </p:cNvSpPr>
          <p:nvPr>
            <p:ph type="body" idx="1"/>
          </p:nvPr>
        </p:nvSpPr>
        <p:spPr>
          <a:xfrm>
            <a:off x="2438400" y="4114799"/>
            <a:ext cx="73152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Important ideas:</a:t>
            </a:r>
            <a:endParaRPr dirty="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Fringe</a:t>
            </a:r>
            <a:endParaRPr dirty="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Expansion</a:t>
            </a:r>
            <a:endParaRPr dirty="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Exploration strategy</a:t>
            </a:r>
            <a:endParaRPr dirty="0"/>
          </a:p>
          <a:p>
            <a:pPr marL="1600000" lvl="3" indent="-126972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342858" lvl="0" indent="-3428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Main question: </a:t>
            </a:r>
            <a:r>
              <a:rPr lang="en-US" sz="2800" dirty="0">
                <a:solidFill>
                  <a:srgbClr val="FF0000"/>
                </a:solidFill>
              </a:rPr>
              <a:t>which</a:t>
            </a:r>
            <a:r>
              <a:rPr lang="en-US" sz="2800" dirty="0"/>
              <a:t> fringe nodes to explore?</a:t>
            </a:r>
            <a:endParaRPr dirty="0"/>
          </a:p>
        </p:txBody>
      </p:sp>
      <p:pic>
        <p:nvPicPr>
          <p:cNvPr id="563" name="Google Shape;5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39" y="1371603"/>
            <a:ext cx="7459663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Tree Search</a:t>
            </a:r>
            <a:endParaRPr/>
          </a:p>
        </p:txBody>
      </p:sp>
      <p:cxnSp>
        <p:nvCxnSpPr>
          <p:cNvPr id="570" name="Google Shape;570;p28"/>
          <p:cNvCxnSpPr/>
          <p:nvPr/>
        </p:nvCxnSpPr>
        <p:spPr>
          <a:xfrm>
            <a:off x="3" y="3371851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" name="Google Shape;571;p28"/>
          <p:cNvGrpSpPr/>
          <p:nvPr/>
        </p:nvGrpSpPr>
        <p:grpSpPr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572" name="Google Shape;572;p28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573" name="Google Shape;573;p28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585" name="Google Shape;585;p28"/>
              <p:cNvCxnSpPr>
                <a:stCxn id="573" idx="5"/>
                <a:endCxn id="577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6" name="Google Shape;586;p28"/>
              <p:cNvCxnSpPr>
                <a:stCxn id="577" idx="5"/>
                <a:endCxn id="578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7" name="Google Shape;587;p28"/>
              <p:cNvCxnSpPr>
                <a:stCxn id="581" idx="3"/>
                <a:endCxn id="578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8" name="Google Shape;588;p28"/>
              <p:cNvCxnSpPr>
                <a:stCxn id="581" idx="2"/>
                <a:endCxn id="577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9" name="Google Shape;589;p28"/>
              <p:cNvCxnSpPr>
                <a:stCxn id="580" idx="4"/>
                <a:endCxn id="581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0" name="Google Shape;590;p28"/>
              <p:cNvCxnSpPr>
                <a:stCxn id="580" idx="5"/>
                <a:endCxn id="584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1" name="Google Shape;591;p28"/>
              <p:cNvCxnSpPr>
                <a:stCxn id="584" idx="0"/>
                <a:endCxn id="583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2" name="Google Shape;592;p28"/>
              <p:cNvCxnSpPr>
                <a:stCxn id="583" idx="0"/>
                <a:endCxn id="574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3" name="Google Shape;593;p28"/>
              <p:cNvCxnSpPr>
                <a:stCxn id="573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4" name="Google Shape;594;p28"/>
              <p:cNvCxnSpPr>
                <a:stCxn id="575" idx="1"/>
                <a:endCxn id="576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5" name="Google Shape;595;p28"/>
              <p:cNvCxnSpPr>
                <a:endCxn id="582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6" name="Google Shape;596;p28"/>
              <p:cNvCxnSpPr>
                <a:stCxn id="579" idx="2"/>
                <a:endCxn id="582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7" name="Google Shape;597;p28"/>
              <p:cNvCxnSpPr>
                <a:stCxn id="575" idx="7"/>
                <a:endCxn id="579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8" name="Google Shape;598;p28"/>
              <p:cNvCxnSpPr>
                <a:stCxn id="575" idx="6"/>
                <a:endCxn id="580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99" name="Google Shape;599;p28"/>
              <p:cNvCxnSpPr>
                <a:stCxn id="583" idx="1"/>
                <a:endCxn id="579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00" name="Google Shape;600;p28"/>
              <p:cNvCxnSpPr>
                <a:stCxn id="573" idx="6"/>
                <a:endCxn id="580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601" name="Google Shape;601;p28"/>
            <p:cNvCxnSpPr>
              <a:stCxn id="578" idx="6"/>
              <a:endCxn id="584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Tree Search</a:t>
            </a:r>
            <a:endParaRPr/>
          </a:p>
        </p:txBody>
      </p:sp>
      <p:cxnSp>
        <p:nvCxnSpPr>
          <p:cNvPr id="608" name="Google Shape;608;p29"/>
          <p:cNvCxnSpPr>
            <a:stCxn id="609" idx="2"/>
          </p:cNvCxnSpPr>
          <p:nvPr/>
        </p:nvCxnSpPr>
        <p:spPr>
          <a:xfrm flipH="1">
            <a:off x="723900" y="4299859"/>
            <a:ext cx="533400" cy="11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29"/>
          <p:cNvCxnSpPr>
            <a:stCxn id="609" idx="2"/>
          </p:cNvCxnSpPr>
          <p:nvPr/>
        </p:nvCxnSpPr>
        <p:spPr>
          <a:xfrm>
            <a:off x="1257300" y="4299859"/>
            <a:ext cx="152400" cy="11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1" name="Google Shape;611;p29"/>
          <p:cNvGrpSpPr/>
          <p:nvPr/>
        </p:nvGrpSpPr>
        <p:grpSpPr>
          <a:xfrm>
            <a:off x="533400" y="4781089"/>
            <a:ext cx="1066800" cy="535489"/>
            <a:chOff x="3124200" y="4781089"/>
            <a:chExt cx="1066800" cy="535489"/>
          </a:xfrm>
        </p:grpSpPr>
        <p:sp>
          <p:nvSpPr>
            <p:cNvPr id="612" name="Google Shape;612;p29"/>
            <p:cNvSpPr txBox="1"/>
            <p:nvPr/>
          </p:nvSpPr>
          <p:spPr>
            <a:xfrm>
              <a:off x="3124200" y="4946989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613" name="Google Shape;613;p29"/>
            <p:cNvSpPr txBox="1"/>
            <p:nvPr/>
          </p:nvSpPr>
          <p:spPr>
            <a:xfrm>
              <a:off x="3810000" y="4946989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614" name="Google Shape;614;p29"/>
            <p:cNvCxnSpPr>
              <a:endCxn id="612" idx="0"/>
            </p:cNvCxnSpPr>
            <p:nvPr/>
          </p:nvCxnSpPr>
          <p:spPr>
            <a:xfrm>
              <a:off x="3314700" y="4781089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29"/>
            <p:cNvCxnSpPr>
              <a:endCxn id="613" idx="0"/>
            </p:cNvCxnSpPr>
            <p:nvPr/>
          </p:nvCxnSpPr>
          <p:spPr>
            <a:xfrm>
              <a:off x="4000500" y="4781089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6" name="Google Shape;616;p29"/>
          <p:cNvSpPr txBox="1"/>
          <p:nvPr/>
        </p:nvSpPr>
        <p:spPr>
          <a:xfrm>
            <a:off x="3276600" y="4934436"/>
            <a:ext cx="381000" cy="36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617" name="Google Shape;617;p29"/>
          <p:cNvSpPr txBox="1"/>
          <p:nvPr/>
        </p:nvSpPr>
        <p:spPr>
          <a:xfrm>
            <a:off x="3276600" y="5415600"/>
            <a:ext cx="381000" cy="36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grpSp>
        <p:nvGrpSpPr>
          <p:cNvPr id="618" name="Google Shape;618;p29"/>
          <p:cNvGrpSpPr/>
          <p:nvPr/>
        </p:nvGrpSpPr>
        <p:grpSpPr>
          <a:xfrm>
            <a:off x="3467100" y="4232914"/>
            <a:ext cx="1562100" cy="2020886"/>
            <a:chOff x="6057900" y="4232914"/>
            <a:chExt cx="1562100" cy="2020886"/>
          </a:xfrm>
        </p:grpSpPr>
        <p:sp>
          <p:nvSpPr>
            <p:cNvPr id="619" name="Google Shape;619;p29"/>
            <p:cNvSpPr txBox="1"/>
            <p:nvPr/>
          </p:nvSpPr>
          <p:spPr>
            <a:xfrm>
              <a:off x="6096000" y="439888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620" name="Google Shape;620;p29"/>
            <p:cNvSpPr txBox="1"/>
            <p:nvPr/>
          </p:nvSpPr>
          <p:spPr>
            <a:xfrm>
              <a:off x="6781800" y="4934436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621" name="Google Shape;621;p29"/>
            <p:cNvSpPr txBox="1"/>
            <p:nvPr/>
          </p:nvSpPr>
          <p:spPr>
            <a:xfrm>
              <a:off x="6781800" y="439888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sp>
          <p:nvSpPr>
            <p:cNvPr id="622" name="Google Shape;622;p29"/>
            <p:cNvSpPr txBox="1"/>
            <p:nvPr/>
          </p:nvSpPr>
          <p:spPr>
            <a:xfrm>
              <a:off x="6324600" y="4934436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623" name="Google Shape;623;p29"/>
            <p:cNvSpPr txBox="1"/>
            <p:nvPr/>
          </p:nvSpPr>
          <p:spPr>
            <a:xfrm>
              <a:off x="6553200" y="5415600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624" name="Google Shape;624;p29"/>
            <p:cNvSpPr txBox="1"/>
            <p:nvPr/>
          </p:nvSpPr>
          <p:spPr>
            <a:xfrm>
              <a:off x="6858000" y="5469992"/>
              <a:ext cx="762000" cy="338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625" name="Google Shape;625;p29"/>
            <p:cNvSpPr txBox="1"/>
            <p:nvPr/>
          </p:nvSpPr>
          <p:spPr>
            <a:xfrm>
              <a:off x="6553200" y="588421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626" name="Google Shape;626;p29"/>
            <p:cNvCxnSpPr>
              <a:stCxn id="627" idx="2"/>
              <a:endCxn id="619" idx="0"/>
            </p:cNvCxnSpPr>
            <p:nvPr/>
          </p:nvCxnSpPr>
          <p:spPr>
            <a:xfrm flipH="1">
              <a:off x="6286500" y="4232914"/>
              <a:ext cx="3810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9"/>
            <p:cNvCxnSpPr>
              <a:stCxn id="627" idx="2"/>
              <a:endCxn id="621" idx="0"/>
            </p:cNvCxnSpPr>
            <p:nvPr/>
          </p:nvCxnSpPr>
          <p:spPr>
            <a:xfrm>
              <a:off x="6667500" y="4232914"/>
              <a:ext cx="3048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9"/>
            <p:cNvCxnSpPr>
              <a:stCxn id="619" idx="2"/>
              <a:endCxn id="616" idx="0"/>
            </p:cNvCxnSpPr>
            <p:nvPr/>
          </p:nvCxnSpPr>
          <p:spPr>
            <a:xfrm flipH="1">
              <a:off x="6057900" y="4768470"/>
              <a:ext cx="2286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9"/>
            <p:cNvCxnSpPr>
              <a:stCxn id="619" idx="2"/>
              <a:endCxn id="622" idx="0"/>
            </p:cNvCxnSpPr>
            <p:nvPr/>
          </p:nvCxnSpPr>
          <p:spPr>
            <a:xfrm>
              <a:off x="6286500" y="4768470"/>
              <a:ext cx="2286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9"/>
            <p:cNvCxnSpPr>
              <a:stCxn id="621" idx="2"/>
              <a:endCxn id="620" idx="0"/>
            </p:cNvCxnSpPr>
            <p:nvPr/>
          </p:nvCxnSpPr>
          <p:spPr>
            <a:xfrm>
              <a:off x="6972300" y="476847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9"/>
            <p:cNvCxnSpPr>
              <a:stCxn id="616" idx="2"/>
              <a:endCxn id="617" idx="0"/>
            </p:cNvCxnSpPr>
            <p:nvPr/>
          </p:nvCxnSpPr>
          <p:spPr>
            <a:xfrm>
              <a:off x="6057900" y="5304025"/>
              <a:ext cx="0" cy="11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29"/>
            <p:cNvCxnSpPr>
              <a:stCxn id="620" idx="2"/>
              <a:endCxn id="623" idx="0"/>
            </p:cNvCxnSpPr>
            <p:nvPr/>
          </p:nvCxnSpPr>
          <p:spPr>
            <a:xfrm flipH="1">
              <a:off x="6743700" y="5304025"/>
              <a:ext cx="228600" cy="11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29"/>
            <p:cNvCxnSpPr>
              <a:stCxn id="620" idx="2"/>
              <a:endCxn id="624" idx="0"/>
            </p:cNvCxnSpPr>
            <p:nvPr/>
          </p:nvCxnSpPr>
          <p:spPr>
            <a:xfrm>
              <a:off x="6972300" y="5304025"/>
              <a:ext cx="2667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29"/>
            <p:cNvCxnSpPr>
              <a:stCxn id="623" idx="2"/>
              <a:endCxn id="625" idx="0"/>
            </p:cNvCxnSpPr>
            <p:nvPr/>
          </p:nvCxnSpPr>
          <p:spPr>
            <a:xfrm>
              <a:off x="6743700" y="5785189"/>
              <a:ext cx="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6" name="Google Shape;636;p29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637" name="Google Shape;637;p29"/>
            <p:cNvSpPr txBox="1"/>
            <p:nvPr/>
          </p:nvSpPr>
          <p:spPr>
            <a:xfrm>
              <a:off x="8229600" y="435704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638" name="Google Shape;638;p29"/>
            <p:cNvCxnSpPr>
              <a:stCxn id="639" idx="2"/>
              <a:endCxn id="637" idx="0"/>
            </p:cNvCxnSpPr>
            <p:nvPr/>
          </p:nvCxnSpPr>
          <p:spPr>
            <a:xfrm>
              <a:off x="8420100" y="4232914"/>
              <a:ext cx="0" cy="12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0" name="Google Shape;640;p29"/>
          <p:cNvCxnSpPr>
            <a:stCxn id="641" idx="2"/>
            <a:endCxn id="642" idx="0"/>
          </p:cNvCxnSpPr>
          <p:nvPr/>
        </p:nvCxnSpPr>
        <p:spPr>
          <a:xfrm flipH="1">
            <a:off x="1866900" y="4768470"/>
            <a:ext cx="381000" cy="16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29"/>
          <p:cNvCxnSpPr>
            <a:stCxn id="641" idx="2"/>
            <a:endCxn id="644" idx="0"/>
          </p:cNvCxnSpPr>
          <p:nvPr/>
        </p:nvCxnSpPr>
        <p:spPr>
          <a:xfrm>
            <a:off x="2247900" y="4768470"/>
            <a:ext cx="304800" cy="16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5" name="Google Shape;645;p29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646" name="Google Shape;646;p29"/>
            <p:cNvSpPr txBox="1"/>
            <p:nvPr/>
          </p:nvSpPr>
          <p:spPr>
            <a:xfrm>
              <a:off x="4495800" y="5469992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647" name="Google Shape;647;p29"/>
            <p:cNvCxnSpPr>
              <a:stCxn id="642" idx="2"/>
              <a:endCxn id="646" idx="0"/>
            </p:cNvCxnSpPr>
            <p:nvPr/>
          </p:nvCxnSpPr>
          <p:spPr>
            <a:xfrm>
              <a:off x="4457700" y="5304026"/>
              <a:ext cx="2286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8" name="Google Shape;648;p29"/>
          <p:cNvCxnSpPr>
            <a:stCxn id="644" idx="2"/>
            <a:endCxn id="649" idx="0"/>
          </p:cNvCxnSpPr>
          <p:nvPr/>
        </p:nvCxnSpPr>
        <p:spPr>
          <a:xfrm>
            <a:off x="2552700" y="5304026"/>
            <a:ext cx="0" cy="16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29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651" name="Google Shape;651;p29"/>
            <p:cNvSpPr txBox="1"/>
            <p:nvPr/>
          </p:nvSpPr>
          <p:spPr>
            <a:xfrm>
              <a:off x="4038600" y="5469992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652" name="Google Shape;652;p29"/>
            <p:cNvSpPr txBox="1"/>
            <p:nvPr/>
          </p:nvSpPr>
          <p:spPr>
            <a:xfrm>
              <a:off x="4038600" y="5951156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653" name="Google Shape;653;p29"/>
            <p:cNvCxnSpPr>
              <a:stCxn id="642" idx="2"/>
              <a:endCxn id="651" idx="0"/>
            </p:cNvCxnSpPr>
            <p:nvPr/>
          </p:nvCxnSpPr>
          <p:spPr>
            <a:xfrm flipH="1">
              <a:off x="4229100" y="5304026"/>
              <a:ext cx="228600" cy="16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29"/>
            <p:cNvCxnSpPr>
              <a:stCxn id="651" idx="2"/>
              <a:endCxn id="652" idx="0"/>
            </p:cNvCxnSpPr>
            <p:nvPr/>
          </p:nvCxnSpPr>
          <p:spPr>
            <a:xfrm>
              <a:off x="4229100" y="5839581"/>
              <a:ext cx="0" cy="11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5" name="Google Shape;655;p29"/>
          <p:cNvCxnSpPr>
            <a:stCxn id="649" idx="2"/>
            <a:endCxn id="656" idx="0"/>
          </p:cNvCxnSpPr>
          <p:nvPr/>
        </p:nvCxnSpPr>
        <p:spPr>
          <a:xfrm flipH="1">
            <a:off x="2324100" y="5839581"/>
            <a:ext cx="228600" cy="11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29"/>
          <p:cNvCxnSpPr>
            <a:stCxn id="649" idx="2"/>
            <a:endCxn id="658" idx="0"/>
          </p:cNvCxnSpPr>
          <p:nvPr/>
        </p:nvCxnSpPr>
        <p:spPr>
          <a:xfrm>
            <a:off x="2552700" y="5839581"/>
            <a:ext cx="266700" cy="16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9" name="Google Shape;659;p2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660" name="Google Shape;660;p29"/>
            <p:cNvSpPr txBox="1"/>
            <p:nvPr/>
          </p:nvSpPr>
          <p:spPr>
            <a:xfrm>
              <a:off x="4724400" y="6419767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661" name="Google Shape;661;p29"/>
            <p:cNvCxnSpPr>
              <a:stCxn id="656" idx="2"/>
              <a:endCxn id="660" idx="0"/>
            </p:cNvCxnSpPr>
            <p:nvPr/>
          </p:nvCxnSpPr>
          <p:spPr>
            <a:xfrm>
              <a:off x="4914900" y="6320745"/>
              <a:ext cx="0" cy="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2" name="Google Shape;662;p29"/>
          <p:cNvCxnSpPr>
            <a:stCxn id="609" idx="2"/>
            <a:endCxn id="641" idx="0"/>
          </p:cNvCxnSpPr>
          <p:nvPr/>
        </p:nvCxnSpPr>
        <p:spPr>
          <a:xfrm>
            <a:off x="1257300" y="4299859"/>
            <a:ext cx="990600" cy="9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29"/>
          <p:cNvCxnSpPr>
            <a:stCxn id="664" idx="2"/>
            <a:endCxn id="609" idx="0"/>
          </p:cNvCxnSpPr>
          <p:nvPr/>
        </p:nvCxnSpPr>
        <p:spPr>
          <a:xfrm flipH="1">
            <a:off x="1257300" y="3772671"/>
            <a:ext cx="2438400" cy="1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29"/>
          <p:cNvCxnSpPr>
            <a:stCxn id="664" idx="2"/>
            <a:endCxn id="627" idx="0"/>
          </p:cNvCxnSpPr>
          <p:nvPr/>
        </p:nvCxnSpPr>
        <p:spPr>
          <a:xfrm>
            <a:off x="3695700" y="3772671"/>
            <a:ext cx="381000" cy="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29"/>
          <p:cNvCxnSpPr>
            <a:stCxn id="664" idx="2"/>
            <a:endCxn id="639" idx="0"/>
          </p:cNvCxnSpPr>
          <p:nvPr/>
        </p:nvCxnSpPr>
        <p:spPr>
          <a:xfrm>
            <a:off x="3695700" y="3772671"/>
            <a:ext cx="2133600" cy="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29"/>
          <p:cNvCxnSpPr/>
          <p:nvPr/>
        </p:nvCxnSpPr>
        <p:spPr>
          <a:xfrm flipH="1">
            <a:off x="1295399" y="3774188"/>
            <a:ext cx="2372609" cy="188211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29"/>
          <p:cNvCxnSpPr/>
          <p:nvPr/>
        </p:nvCxnSpPr>
        <p:spPr>
          <a:xfrm>
            <a:off x="1250427" y="4276725"/>
            <a:ext cx="990600" cy="142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9" name="Google Shape;669;p29"/>
          <p:cNvGrpSpPr/>
          <p:nvPr/>
        </p:nvGrpSpPr>
        <p:grpSpPr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670" name="Google Shape;670;p29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671" name="Google Shape;671;p29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683" name="Google Shape;683;p29"/>
              <p:cNvCxnSpPr>
                <a:stCxn id="671" idx="5"/>
                <a:endCxn id="675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4" name="Google Shape;684;p29"/>
              <p:cNvCxnSpPr>
                <a:stCxn id="675" idx="5"/>
                <a:endCxn id="676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5" name="Google Shape;685;p29"/>
              <p:cNvCxnSpPr>
                <a:stCxn id="679" idx="3"/>
                <a:endCxn id="676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6" name="Google Shape;686;p29"/>
              <p:cNvCxnSpPr>
                <a:stCxn id="679" idx="2"/>
                <a:endCxn id="675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7" name="Google Shape;687;p29"/>
              <p:cNvCxnSpPr>
                <a:stCxn id="678" idx="4"/>
                <a:endCxn id="679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8" name="Google Shape;688;p29"/>
              <p:cNvCxnSpPr>
                <a:stCxn id="678" idx="5"/>
                <a:endCxn id="682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89" name="Google Shape;689;p29"/>
              <p:cNvCxnSpPr>
                <a:stCxn id="682" idx="0"/>
                <a:endCxn id="681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0" name="Google Shape;690;p29"/>
              <p:cNvCxnSpPr>
                <a:stCxn id="681" idx="0"/>
                <a:endCxn id="672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1" name="Google Shape;691;p29"/>
              <p:cNvCxnSpPr>
                <a:stCxn id="671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2" name="Google Shape;692;p29"/>
              <p:cNvCxnSpPr>
                <a:stCxn id="673" idx="1"/>
                <a:endCxn id="674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3" name="Google Shape;693;p29"/>
              <p:cNvCxnSpPr>
                <a:endCxn id="680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4" name="Google Shape;694;p29"/>
              <p:cNvCxnSpPr>
                <a:stCxn id="677" idx="2"/>
                <a:endCxn id="680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5" name="Google Shape;695;p29"/>
              <p:cNvCxnSpPr>
                <a:stCxn id="673" idx="7"/>
                <a:endCxn id="677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6" name="Google Shape;696;p29"/>
              <p:cNvCxnSpPr>
                <a:stCxn id="673" idx="6"/>
                <a:endCxn id="678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7" name="Google Shape;697;p29"/>
              <p:cNvCxnSpPr>
                <a:stCxn id="681" idx="1"/>
                <a:endCxn id="677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98" name="Google Shape;698;p29"/>
              <p:cNvCxnSpPr>
                <a:stCxn id="671" idx="6"/>
                <a:endCxn id="678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699" name="Google Shape;699;p29"/>
            <p:cNvCxnSpPr>
              <a:stCxn id="676" idx="6"/>
              <a:endCxn id="682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00" name="Google Shape;700;p29"/>
          <p:cNvSpPr/>
          <p:nvPr/>
        </p:nvSpPr>
        <p:spPr>
          <a:xfrm>
            <a:off x="4491038" y="2408237"/>
            <a:ext cx="317500" cy="304800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1" name="Google Shape;701;p29"/>
          <p:cNvGrpSpPr/>
          <p:nvPr/>
        </p:nvGrpSpPr>
        <p:grpSpPr>
          <a:xfrm>
            <a:off x="7283450" y="2195514"/>
            <a:ext cx="317500" cy="549277"/>
            <a:chOff x="4454" y="2129"/>
            <a:chExt cx="414" cy="715"/>
          </a:xfrm>
        </p:grpSpPr>
        <p:sp>
          <p:nvSpPr>
            <p:cNvPr id="702" name="Google Shape;702;p29"/>
            <p:cNvSpPr/>
            <p:nvPr/>
          </p:nvSpPr>
          <p:spPr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cxnSp>
          <p:nvCxnSpPr>
            <p:cNvPr id="703" name="Google Shape;703;p29"/>
            <p:cNvCxnSpPr>
              <a:stCxn id="704" idx="0"/>
              <a:endCxn id="702" idx="4"/>
            </p:cNvCxnSpPr>
            <p:nvPr/>
          </p:nvCxnSpPr>
          <p:spPr>
            <a:xfrm rot="10800000" flipH="1">
              <a:off x="4495" y="2544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05" name="Google Shape;705;p29"/>
          <p:cNvGrpSpPr/>
          <p:nvPr/>
        </p:nvGrpSpPr>
        <p:grpSpPr>
          <a:xfrm>
            <a:off x="7378702" y="1371602"/>
            <a:ext cx="317500" cy="823912"/>
            <a:chOff x="4579" y="1056"/>
            <a:chExt cx="413" cy="1055"/>
          </a:xfrm>
        </p:grpSpPr>
        <p:sp>
          <p:nvSpPr>
            <p:cNvPr id="706" name="Google Shape;706;p29"/>
            <p:cNvSpPr/>
            <p:nvPr/>
          </p:nvSpPr>
          <p:spPr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29"/>
            <p:cNvCxnSpPr>
              <a:stCxn id="702" idx="0"/>
              <a:endCxn id="706" idx="4"/>
            </p:cNvCxnSpPr>
            <p:nvPr/>
          </p:nvCxnSpPr>
          <p:spPr>
            <a:xfrm rot="10800000">
              <a:off x="4662" y="1511"/>
              <a:ext cx="0" cy="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08" name="Google Shape;708;p29"/>
          <p:cNvGrpSpPr/>
          <p:nvPr/>
        </p:nvGrpSpPr>
        <p:grpSpPr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709" name="Google Shape;709;p29"/>
            <p:cNvSpPr/>
            <p:nvPr/>
          </p:nvSpPr>
          <p:spPr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cxnSp>
          <p:nvCxnSpPr>
            <p:cNvPr id="710" name="Google Shape;710;p29"/>
            <p:cNvCxnSpPr/>
            <p:nvPr/>
          </p:nvCxnSpPr>
          <p:spPr>
            <a:xfrm rot="10800000" flipH="1">
              <a:off x="1219" y="2248"/>
              <a:ext cx="846" cy="217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711" name="Google Shape;711;p29"/>
          <p:cNvGrpSpPr/>
          <p:nvPr/>
        </p:nvGrpSpPr>
        <p:grpSpPr>
          <a:xfrm>
            <a:off x="5729285" y="2011363"/>
            <a:ext cx="1204916" cy="304800"/>
            <a:chOff x="2429" y="1890"/>
            <a:chExt cx="1571" cy="397"/>
          </a:xfrm>
        </p:grpSpPr>
        <p:sp>
          <p:nvSpPr>
            <p:cNvPr id="712" name="Google Shape;712;p29"/>
            <p:cNvSpPr/>
            <p:nvPr/>
          </p:nvSpPr>
          <p:spPr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cxnSp>
          <p:nvCxnSpPr>
            <p:cNvPr id="713" name="Google Shape;713;p29"/>
            <p:cNvCxnSpPr>
              <a:stCxn id="709" idx="6"/>
              <a:endCxn id="712" idx="2"/>
            </p:cNvCxnSpPr>
            <p:nvPr/>
          </p:nvCxnSpPr>
          <p:spPr>
            <a:xfrm rot="10800000" flipH="1">
              <a:off x="2429" y="1947"/>
              <a:ext cx="12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04" name="Google Shape;704;p29"/>
          <p:cNvSpPr/>
          <p:nvPr/>
        </p:nvSpPr>
        <p:spPr>
          <a:xfrm>
            <a:off x="7156450" y="2744791"/>
            <a:ext cx="317500" cy="303213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cxnSp>
        <p:nvCxnSpPr>
          <p:cNvPr id="714" name="Google Shape;714;p29"/>
          <p:cNvCxnSpPr>
            <a:stCxn id="712" idx="5"/>
            <a:endCxn id="704" idx="1"/>
          </p:cNvCxnSpPr>
          <p:nvPr/>
        </p:nvCxnSpPr>
        <p:spPr>
          <a:xfrm>
            <a:off x="6887713" y="2271526"/>
            <a:ext cx="315300" cy="51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29"/>
          <p:cNvCxnSpPr/>
          <p:nvPr/>
        </p:nvCxnSpPr>
        <p:spPr>
          <a:xfrm>
            <a:off x="3" y="3371851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29"/>
          <p:cNvSpPr/>
          <p:nvPr/>
        </p:nvSpPr>
        <p:spPr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9"/>
          <p:cNvSpPr/>
          <p:nvPr/>
        </p:nvSpPr>
        <p:spPr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9"/>
          <p:cNvSpPr/>
          <p:nvPr/>
        </p:nvSpPr>
        <p:spPr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9"/>
          <p:cNvSpPr/>
          <p:nvPr/>
        </p:nvSpPr>
        <p:spPr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9"/>
          <p:cNvSpPr/>
          <p:nvPr/>
        </p:nvSpPr>
        <p:spPr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9"/>
          <p:cNvSpPr/>
          <p:nvPr/>
        </p:nvSpPr>
        <p:spPr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p29"/>
          <p:cNvCxnSpPr/>
          <p:nvPr/>
        </p:nvCxnSpPr>
        <p:spPr>
          <a:xfrm rot="10800000">
            <a:off x="2265182" y="4772025"/>
            <a:ext cx="309563" cy="1809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29"/>
          <p:cNvCxnSpPr/>
          <p:nvPr/>
        </p:nvCxnSpPr>
        <p:spPr>
          <a:xfrm rot="10800000">
            <a:off x="2559573" y="5268211"/>
            <a:ext cx="3175" cy="22383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29"/>
          <p:cNvCxnSpPr/>
          <p:nvPr/>
        </p:nvCxnSpPr>
        <p:spPr>
          <a:xfrm rot="10800000">
            <a:off x="2580391" y="5847094"/>
            <a:ext cx="258763" cy="196851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5" name="Google Shape;725;p29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664" name="Google Shape;664;p29"/>
            <p:cNvSpPr txBox="1"/>
            <p:nvPr/>
          </p:nvSpPr>
          <p:spPr>
            <a:xfrm>
              <a:off x="5791200" y="3433765"/>
              <a:ext cx="990600" cy="338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29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609" name="Google Shape;609;p29"/>
            <p:cNvSpPr txBox="1"/>
            <p:nvPr/>
          </p:nvSpPr>
          <p:spPr>
            <a:xfrm>
              <a:off x="3657600" y="3930270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29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627" name="Google Shape;627;p29"/>
            <p:cNvSpPr txBox="1"/>
            <p:nvPr/>
          </p:nvSpPr>
          <p:spPr>
            <a:xfrm>
              <a:off x="6477000" y="3863325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29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639" name="Google Shape;639;p29"/>
            <p:cNvSpPr txBox="1"/>
            <p:nvPr/>
          </p:nvSpPr>
          <p:spPr>
            <a:xfrm>
              <a:off x="8229600" y="3863325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29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641" name="Google Shape;641;p29"/>
            <p:cNvSpPr txBox="1"/>
            <p:nvPr/>
          </p:nvSpPr>
          <p:spPr>
            <a:xfrm>
              <a:off x="4648200" y="439888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29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642" name="Google Shape;642;p29"/>
            <p:cNvSpPr txBox="1"/>
            <p:nvPr/>
          </p:nvSpPr>
          <p:spPr>
            <a:xfrm>
              <a:off x="4267200" y="4934437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29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644" name="Google Shape;644;p29"/>
            <p:cNvSpPr txBox="1"/>
            <p:nvPr/>
          </p:nvSpPr>
          <p:spPr>
            <a:xfrm>
              <a:off x="4953000" y="4934437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29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649" name="Google Shape;649;p29"/>
            <p:cNvSpPr txBox="1"/>
            <p:nvPr/>
          </p:nvSpPr>
          <p:spPr>
            <a:xfrm>
              <a:off x="4953000" y="5469992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656" name="Google Shape;656;p29"/>
            <p:cNvSpPr txBox="1"/>
            <p:nvPr/>
          </p:nvSpPr>
          <p:spPr>
            <a:xfrm>
              <a:off x="4724400" y="5951156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29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658" name="Google Shape;658;p29"/>
            <p:cNvSpPr txBox="1"/>
            <p:nvPr/>
          </p:nvSpPr>
          <p:spPr>
            <a:xfrm>
              <a:off x="5029200" y="6005548"/>
              <a:ext cx="762000" cy="338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29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746" name="Google Shape;746;p29"/>
            <p:cNvSpPr txBox="1"/>
            <p:nvPr/>
          </p:nvSpPr>
          <p:spPr>
            <a:xfrm>
              <a:off x="4648200" y="439888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29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749" name="Google Shape;749;p29"/>
            <p:cNvSpPr txBox="1"/>
            <p:nvPr/>
          </p:nvSpPr>
          <p:spPr>
            <a:xfrm>
              <a:off x="4648200" y="4398881"/>
              <a:ext cx="381000" cy="36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1" name="Google Shape;751;p29"/>
          <p:cNvSpPr txBox="1"/>
          <p:nvPr/>
        </p:nvSpPr>
        <p:spPr>
          <a:xfrm>
            <a:off x="7824123" y="3352800"/>
            <a:ext cx="251136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 🡪 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 🡪 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 🡪 r 🡪 f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 🡪 r 🡪 f 🡪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🡪 d 🡪 e 🡪 r 🡪 f 🡪 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29"/>
          <p:cNvCxnSpPr/>
          <p:nvPr/>
        </p:nvCxnSpPr>
        <p:spPr>
          <a:xfrm>
            <a:off x="7855540" y="3574460"/>
            <a:ext cx="225425" cy="4763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29"/>
          <p:cNvCxnSpPr/>
          <p:nvPr/>
        </p:nvCxnSpPr>
        <p:spPr>
          <a:xfrm>
            <a:off x="7848600" y="3837761"/>
            <a:ext cx="685800" cy="0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29"/>
          <p:cNvCxnSpPr/>
          <p:nvPr/>
        </p:nvCxnSpPr>
        <p:spPr>
          <a:xfrm>
            <a:off x="7903980" y="5216160"/>
            <a:ext cx="1087620" cy="0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29"/>
          <p:cNvCxnSpPr/>
          <p:nvPr/>
        </p:nvCxnSpPr>
        <p:spPr>
          <a:xfrm>
            <a:off x="7890240" y="5756640"/>
            <a:ext cx="1482360" cy="0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29"/>
          <p:cNvCxnSpPr/>
          <p:nvPr/>
        </p:nvCxnSpPr>
        <p:spPr>
          <a:xfrm rot="10800000" flipH="1">
            <a:off x="7848600" y="6019800"/>
            <a:ext cx="1981200" cy="13880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29"/>
          <p:cNvCxnSpPr/>
          <p:nvPr/>
        </p:nvCxnSpPr>
        <p:spPr>
          <a:xfrm rot="10800000" flipH="1">
            <a:off x="7848600" y="6571351"/>
            <a:ext cx="2362200" cy="16549"/>
          </a:xfrm>
          <a:prstGeom prst="straightConnector1">
            <a:avLst/>
          </a:prstGeom>
          <a:noFill/>
          <a:ln w="222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415" y="320040"/>
            <a:ext cx="7800850" cy="58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Depth-First Search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771" name="Google Shape;771;p31"/>
          <p:cNvGrpSpPr/>
          <p:nvPr/>
        </p:nvGrpSpPr>
        <p:grpSpPr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772" name="Google Shape;772;p31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773" name="Google Shape;773;p31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774" name="Google Shape;774;p31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775" name="Google Shape;775;p31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776" name="Google Shape;776;p31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777" name="Google Shape;777;p31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778" name="Google Shape;778;p31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779" name="Google Shape;779;p31"/>
            <p:cNvCxnSpPr>
              <a:stCxn id="775" idx="2"/>
              <a:endCxn id="774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31"/>
            <p:cNvCxnSpPr>
              <a:stCxn id="775" idx="2"/>
              <a:endCxn id="778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31"/>
            <p:cNvCxnSpPr>
              <a:stCxn id="774" idx="2"/>
              <a:endCxn id="773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31"/>
            <p:cNvCxnSpPr>
              <a:stCxn id="778" idx="2"/>
              <a:endCxn id="777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83" name="Google Shape;783;p31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784" name="Google Shape;784;p31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785" name="Google Shape;785;p31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786" name="Google Shape;786;p31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787" name="Google Shape;787;p31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788" name="Google Shape;788;p31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789" name="Google Shape;789;p31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790" name="Google Shape;790;p31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791" name="Google Shape;791;p31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792" name="Google Shape;792;p31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793" name="Google Shape;793;p31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794" name="Google Shape;794;p31"/>
              <p:cNvCxnSpPr>
                <a:stCxn id="784" idx="2"/>
                <a:endCxn id="786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5" name="Google Shape;795;p31"/>
              <p:cNvCxnSpPr>
                <a:stCxn id="784" idx="2"/>
                <a:endCxn id="788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6" name="Google Shape;796;p31"/>
              <p:cNvCxnSpPr>
                <a:stCxn id="786" idx="2"/>
                <a:endCxn id="785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7" name="Google Shape;797;p31"/>
              <p:cNvCxnSpPr>
                <a:stCxn id="786" idx="2"/>
                <a:endCxn id="789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31"/>
              <p:cNvCxnSpPr>
                <a:stCxn id="788" idx="2"/>
                <a:endCxn id="787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9" name="Google Shape;799;p31"/>
              <p:cNvCxnSpPr>
                <a:stCxn id="785" idx="2"/>
                <a:endCxn id="790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0" name="Google Shape;800;p31"/>
              <p:cNvCxnSpPr>
                <a:stCxn id="787" idx="2"/>
                <a:endCxn id="791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1" name="Google Shape;801;p31"/>
              <p:cNvCxnSpPr>
                <a:stCxn id="787" idx="2"/>
                <a:endCxn id="792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31"/>
              <p:cNvCxnSpPr>
                <a:stCxn id="791" idx="2"/>
                <a:endCxn id="793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3" name="Google Shape;803;p31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804" name="Google Shape;804;p31"/>
            <p:cNvCxnSpPr>
              <a:stCxn id="776" idx="2"/>
              <a:endCxn id="803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5" name="Google Shape;805;p31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806" name="Google Shape;806;p31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807" name="Google Shape;807;p31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808" name="Google Shape;808;p31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809" name="Google Shape;809;p31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810" name="Google Shape;810;p31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811" name="Google Shape;811;p31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812" name="Google Shape;812;p31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813" name="Google Shape;813;p31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814" name="Google Shape;814;p31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815" name="Google Shape;815;p31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816" name="Google Shape;816;p31"/>
              <p:cNvCxnSpPr>
                <a:stCxn id="806" idx="2"/>
                <a:endCxn id="808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31"/>
              <p:cNvCxnSpPr>
                <a:stCxn id="806" idx="2"/>
                <a:endCxn id="810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31"/>
              <p:cNvCxnSpPr>
                <a:stCxn id="808" idx="2"/>
                <a:endCxn id="807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31"/>
              <p:cNvCxnSpPr>
                <a:stCxn id="808" idx="2"/>
                <a:endCxn id="811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31"/>
              <p:cNvCxnSpPr>
                <a:stCxn id="810" idx="2"/>
                <a:endCxn id="809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31"/>
              <p:cNvCxnSpPr>
                <a:stCxn id="807" idx="2"/>
                <a:endCxn id="812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2" name="Google Shape;822;p31"/>
              <p:cNvCxnSpPr>
                <a:stCxn id="809" idx="2"/>
                <a:endCxn id="813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3" name="Google Shape;823;p31"/>
              <p:cNvCxnSpPr>
                <a:stCxn id="809" idx="2"/>
                <a:endCxn id="814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4" name="Google Shape;824;p31"/>
              <p:cNvCxnSpPr>
                <a:stCxn id="813" idx="2"/>
                <a:endCxn id="815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25" name="Google Shape;825;p31"/>
            <p:cNvCxnSpPr>
              <a:stCxn id="775" idx="2"/>
              <a:endCxn id="806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31"/>
            <p:cNvCxnSpPr>
              <a:stCxn id="772" idx="2"/>
              <a:endCxn id="775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31"/>
            <p:cNvCxnSpPr>
              <a:stCxn id="772" idx="2"/>
              <a:endCxn id="784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31"/>
            <p:cNvCxnSpPr>
              <a:stCxn id="772" idx="2"/>
              <a:endCxn id="776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9" name="Google Shape;829;p31"/>
          <p:cNvCxnSpPr/>
          <p:nvPr/>
        </p:nvCxnSpPr>
        <p:spPr>
          <a:xfrm flipH="1">
            <a:off x="3835400" y="3738563"/>
            <a:ext cx="2489200" cy="17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31"/>
          <p:cNvCxnSpPr/>
          <p:nvPr/>
        </p:nvCxnSpPr>
        <p:spPr>
          <a:xfrm flipH="1">
            <a:off x="3305176" y="4241801"/>
            <a:ext cx="557213" cy="1603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31"/>
          <p:cNvCxnSpPr/>
          <p:nvPr/>
        </p:nvCxnSpPr>
        <p:spPr>
          <a:xfrm>
            <a:off x="3835401" y="4232277"/>
            <a:ext cx="160339" cy="1603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31"/>
          <p:cNvCxnSpPr/>
          <p:nvPr/>
        </p:nvCxnSpPr>
        <p:spPr>
          <a:xfrm flipH="1">
            <a:off x="3309943" y="4725988"/>
            <a:ext cx="3175" cy="228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31"/>
          <p:cNvCxnSpPr/>
          <p:nvPr/>
        </p:nvCxnSpPr>
        <p:spPr>
          <a:xfrm flipH="1">
            <a:off x="4000506" y="4743451"/>
            <a:ext cx="3175" cy="228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31"/>
          <p:cNvCxnSpPr/>
          <p:nvPr/>
        </p:nvCxnSpPr>
        <p:spPr>
          <a:xfrm>
            <a:off x="3832225" y="4256089"/>
            <a:ext cx="995363" cy="142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31"/>
          <p:cNvCxnSpPr/>
          <p:nvPr/>
        </p:nvCxnSpPr>
        <p:spPr>
          <a:xfrm flipH="1">
            <a:off x="4432306" y="4732339"/>
            <a:ext cx="398463" cy="203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31"/>
          <p:cNvCxnSpPr/>
          <p:nvPr/>
        </p:nvCxnSpPr>
        <p:spPr>
          <a:xfrm flipH="1">
            <a:off x="4233865" y="5253044"/>
            <a:ext cx="219075" cy="21113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31"/>
          <p:cNvCxnSpPr/>
          <p:nvPr/>
        </p:nvCxnSpPr>
        <p:spPr>
          <a:xfrm>
            <a:off x="4238630" y="5797551"/>
            <a:ext cx="3175" cy="17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8" name="Google Shape;838;p31"/>
          <p:cNvGrpSpPr/>
          <p:nvPr/>
        </p:nvGrpSpPr>
        <p:grpSpPr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839" name="Google Shape;839;p31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840" name="Google Shape;840;p31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852" name="Google Shape;852;p31"/>
              <p:cNvCxnSpPr>
                <a:stCxn id="840" idx="5"/>
                <a:endCxn id="844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3" name="Google Shape;853;p31"/>
              <p:cNvCxnSpPr>
                <a:stCxn id="844" idx="5"/>
                <a:endCxn id="845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4" name="Google Shape;854;p31"/>
              <p:cNvCxnSpPr>
                <a:stCxn id="848" idx="3"/>
                <a:endCxn id="845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5" name="Google Shape;855;p31"/>
              <p:cNvCxnSpPr>
                <a:stCxn id="848" idx="2"/>
                <a:endCxn id="844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6" name="Google Shape;856;p31"/>
              <p:cNvCxnSpPr>
                <a:stCxn id="847" idx="4"/>
                <a:endCxn id="848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7" name="Google Shape;857;p31"/>
              <p:cNvCxnSpPr>
                <a:stCxn id="847" idx="5"/>
                <a:endCxn id="851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8" name="Google Shape;858;p31"/>
              <p:cNvCxnSpPr>
                <a:stCxn id="851" idx="0"/>
                <a:endCxn id="850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59" name="Google Shape;859;p31"/>
              <p:cNvCxnSpPr>
                <a:stCxn id="850" idx="0"/>
                <a:endCxn id="841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0" name="Google Shape;860;p31"/>
              <p:cNvCxnSpPr>
                <a:stCxn id="840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1" name="Google Shape;861;p31"/>
              <p:cNvCxnSpPr>
                <a:stCxn id="842" idx="1"/>
                <a:endCxn id="843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2" name="Google Shape;862;p31"/>
              <p:cNvCxnSpPr>
                <a:endCxn id="849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3" name="Google Shape;863;p31"/>
              <p:cNvCxnSpPr>
                <a:stCxn id="846" idx="2"/>
                <a:endCxn id="849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4" name="Google Shape;864;p31"/>
              <p:cNvCxnSpPr>
                <a:stCxn id="842" idx="7"/>
                <a:endCxn id="846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5" name="Google Shape;865;p31"/>
              <p:cNvCxnSpPr>
                <a:stCxn id="842" idx="6"/>
                <a:endCxn id="847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6" name="Google Shape;866;p31"/>
              <p:cNvCxnSpPr>
                <a:stCxn id="850" idx="1"/>
                <a:endCxn id="846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67" name="Google Shape;867;p31"/>
              <p:cNvCxnSpPr>
                <a:stCxn id="840" idx="6"/>
                <a:endCxn id="847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868" name="Google Shape;868;p31"/>
            <p:cNvCxnSpPr>
              <a:stCxn id="845" idx="6"/>
              <a:endCxn id="851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69" name="Google Shape;869;p31"/>
          <p:cNvSpPr/>
          <p:nvPr/>
        </p:nvSpPr>
        <p:spPr>
          <a:xfrm>
            <a:off x="4491038" y="2408237"/>
            <a:ext cx="317500" cy="304800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31"/>
          <p:cNvGrpSpPr/>
          <p:nvPr/>
        </p:nvGrpSpPr>
        <p:grpSpPr>
          <a:xfrm>
            <a:off x="5333527" y="2835275"/>
            <a:ext cx="806925" cy="304800"/>
            <a:chOff x="1914" y="2963"/>
            <a:chExt cx="1052" cy="397"/>
          </a:xfrm>
        </p:grpSpPr>
        <p:sp>
          <p:nvSpPr>
            <p:cNvPr id="871" name="Google Shape;871;p31"/>
            <p:cNvSpPr/>
            <p:nvPr/>
          </p:nvSpPr>
          <p:spPr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872" name="Google Shape;872;p31"/>
            <p:cNvCxnSpPr>
              <a:stCxn id="873" idx="5"/>
              <a:endCxn id="871" idx="2"/>
            </p:cNvCxnSpPr>
            <p:nvPr/>
          </p:nvCxnSpPr>
          <p:spPr>
            <a:xfrm>
              <a:off x="1914" y="3182"/>
              <a:ext cx="600" cy="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74" name="Google Shape;874;p31"/>
          <p:cNvGrpSpPr/>
          <p:nvPr/>
        </p:nvGrpSpPr>
        <p:grpSpPr>
          <a:xfrm>
            <a:off x="5062538" y="2591762"/>
            <a:ext cx="1300163" cy="456243"/>
            <a:chOff x="1560" y="2646"/>
            <a:chExt cx="1695" cy="595"/>
          </a:xfrm>
        </p:grpSpPr>
        <p:sp>
          <p:nvSpPr>
            <p:cNvPr id="873" name="Google Shape;873;p31"/>
            <p:cNvSpPr/>
            <p:nvPr/>
          </p:nvSpPr>
          <p:spPr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875" name="Google Shape;875;p31"/>
            <p:cNvCxnSpPr>
              <a:stCxn id="876" idx="2"/>
              <a:endCxn id="873" idx="6"/>
            </p:cNvCxnSpPr>
            <p:nvPr/>
          </p:nvCxnSpPr>
          <p:spPr>
            <a:xfrm flipH="1">
              <a:off x="2055" y="2646"/>
              <a:ext cx="12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77" name="Google Shape;877;p31"/>
          <p:cNvGrpSpPr/>
          <p:nvPr/>
        </p:nvGrpSpPr>
        <p:grpSpPr>
          <a:xfrm>
            <a:off x="6362702" y="2316163"/>
            <a:ext cx="412778" cy="428628"/>
            <a:chOff x="3255" y="2287"/>
            <a:chExt cx="538" cy="557"/>
          </a:xfrm>
        </p:grpSpPr>
        <p:sp>
          <p:nvSpPr>
            <p:cNvPr id="876" name="Google Shape;876;p31"/>
            <p:cNvSpPr/>
            <p:nvPr/>
          </p:nvSpPr>
          <p:spPr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878" name="Google Shape;878;p31"/>
            <p:cNvCxnSpPr>
              <a:stCxn id="879" idx="4"/>
              <a:endCxn id="876" idx="7"/>
            </p:cNvCxnSpPr>
            <p:nvPr/>
          </p:nvCxnSpPr>
          <p:spPr>
            <a:xfrm flipH="1">
              <a:off x="3493" y="2287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0" name="Google Shape;880;p31"/>
          <p:cNvGrpSpPr/>
          <p:nvPr/>
        </p:nvGrpSpPr>
        <p:grpSpPr>
          <a:xfrm>
            <a:off x="7283450" y="2195514"/>
            <a:ext cx="317500" cy="549277"/>
            <a:chOff x="4454" y="2129"/>
            <a:chExt cx="414" cy="715"/>
          </a:xfrm>
        </p:grpSpPr>
        <p:sp>
          <p:nvSpPr>
            <p:cNvPr id="881" name="Google Shape;881;p31"/>
            <p:cNvSpPr/>
            <p:nvPr/>
          </p:nvSpPr>
          <p:spPr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cxnSp>
          <p:nvCxnSpPr>
            <p:cNvPr id="882" name="Google Shape;882;p31"/>
            <p:cNvCxnSpPr>
              <a:stCxn id="883" idx="0"/>
              <a:endCxn id="881" idx="4"/>
            </p:cNvCxnSpPr>
            <p:nvPr/>
          </p:nvCxnSpPr>
          <p:spPr>
            <a:xfrm rot="10800000" flipH="1">
              <a:off x="4495" y="2544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4" name="Google Shape;884;p31"/>
          <p:cNvGrpSpPr/>
          <p:nvPr/>
        </p:nvGrpSpPr>
        <p:grpSpPr>
          <a:xfrm>
            <a:off x="7378702" y="1371602"/>
            <a:ext cx="317500" cy="823912"/>
            <a:chOff x="4579" y="1056"/>
            <a:chExt cx="413" cy="1055"/>
          </a:xfrm>
        </p:grpSpPr>
        <p:sp>
          <p:nvSpPr>
            <p:cNvPr id="885" name="Google Shape;885;p31"/>
            <p:cNvSpPr/>
            <p:nvPr/>
          </p:nvSpPr>
          <p:spPr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6" name="Google Shape;886;p31"/>
            <p:cNvCxnSpPr>
              <a:stCxn id="881" idx="0"/>
              <a:endCxn id="885" idx="4"/>
            </p:cNvCxnSpPr>
            <p:nvPr/>
          </p:nvCxnSpPr>
          <p:spPr>
            <a:xfrm rot="10800000">
              <a:off x="4662" y="1511"/>
              <a:ext cx="0" cy="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7" name="Google Shape;887;p31"/>
          <p:cNvGrpSpPr/>
          <p:nvPr/>
        </p:nvGrpSpPr>
        <p:grpSpPr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888" name="Google Shape;888;p31"/>
            <p:cNvSpPr/>
            <p:nvPr/>
          </p:nvSpPr>
          <p:spPr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cxnSp>
          <p:nvCxnSpPr>
            <p:cNvPr id="889" name="Google Shape;889;p31"/>
            <p:cNvCxnSpPr/>
            <p:nvPr/>
          </p:nvCxnSpPr>
          <p:spPr>
            <a:xfrm rot="10800000" flipH="1">
              <a:off x="1219" y="2248"/>
              <a:ext cx="846" cy="217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90" name="Google Shape;890;p31"/>
          <p:cNvGrpSpPr/>
          <p:nvPr/>
        </p:nvGrpSpPr>
        <p:grpSpPr>
          <a:xfrm>
            <a:off x="4745037" y="1676401"/>
            <a:ext cx="712768" cy="502129"/>
            <a:chOff x="1147" y="1453"/>
            <a:chExt cx="929" cy="655"/>
          </a:xfrm>
        </p:grpSpPr>
        <p:sp>
          <p:nvSpPr>
            <p:cNvPr id="891" name="Google Shape;891;p31"/>
            <p:cNvSpPr/>
            <p:nvPr/>
          </p:nvSpPr>
          <p:spPr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892" name="Google Shape;892;p31"/>
            <p:cNvCxnSpPr>
              <a:stCxn id="842" idx="1"/>
              <a:endCxn id="891" idx="5"/>
            </p:cNvCxnSpPr>
            <p:nvPr/>
          </p:nvCxnSpPr>
          <p:spPr>
            <a:xfrm rot="10800000">
              <a:off x="1476" y="1808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93" name="Google Shape;893;p31"/>
          <p:cNvGrpSpPr/>
          <p:nvPr/>
        </p:nvGrpSpPr>
        <p:grpSpPr>
          <a:xfrm>
            <a:off x="5085678" y="1401763"/>
            <a:ext cx="546772" cy="382369"/>
            <a:chOff x="1591" y="1096"/>
            <a:chExt cx="713" cy="498"/>
          </a:xfrm>
        </p:grpSpPr>
        <p:sp>
          <p:nvSpPr>
            <p:cNvPr id="894" name="Google Shape;894;p31"/>
            <p:cNvSpPr/>
            <p:nvPr/>
          </p:nvSpPr>
          <p:spPr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895" name="Google Shape;895;p31"/>
            <p:cNvCxnSpPr>
              <a:endCxn id="894" idx="2"/>
            </p:cNvCxnSpPr>
            <p:nvPr/>
          </p:nvCxnSpPr>
          <p:spPr>
            <a:xfrm rot="10800000" flipH="1">
              <a:off x="1591" y="1295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96" name="Google Shape;896;p31"/>
          <p:cNvGrpSpPr/>
          <p:nvPr/>
        </p:nvGrpSpPr>
        <p:grpSpPr>
          <a:xfrm>
            <a:off x="5682767" y="1646237"/>
            <a:ext cx="806934" cy="531916"/>
            <a:chOff x="2369" y="1414"/>
            <a:chExt cx="1052" cy="694"/>
          </a:xfrm>
        </p:grpSpPr>
        <p:sp>
          <p:nvSpPr>
            <p:cNvPr id="897" name="Google Shape;897;p31"/>
            <p:cNvSpPr/>
            <p:nvPr/>
          </p:nvSpPr>
          <p:spPr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898" name="Google Shape;898;p31"/>
            <p:cNvCxnSpPr>
              <a:stCxn id="888" idx="7"/>
              <a:endCxn id="897" idx="3"/>
            </p:cNvCxnSpPr>
            <p:nvPr/>
          </p:nvCxnSpPr>
          <p:spPr>
            <a:xfrm rot="10800000" flipH="1">
              <a:off x="2369" y="1808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99" name="Google Shape;899;p31"/>
          <p:cNvGrpSpPr/>
          <p:nvPr/>
        </p:nvGrpSpPr>
        <p:grpSpPr>
          <a:xfrm>
            <a:off x="5729285" y="2011363"/>
            <a:ext cx="1204916" cy="304800"/>
            <a:chOff x="2429" y="1890"/>
            <a:chExt cx="1571" cy="397"/>
          </a:xfrm>
        </p:grpSpPr>
        <p:sp>
          <p:nvSpPr>
            <p:cNvPr id="879" name="Google Shape;879;p31"/>
            <p:cNvSpPr/>
            <p:nvPr/>
          </p:nvSpPr>
          <p:spPr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cxnSp>
          <p:nvCxnSpPr>
            <p:cNvPr id="900" name="Google Shape;900;p31"/>
            <p:cNvCxnSpPr>
              <a:stCxn id="888" idx="6"/>
              <a:endCxn id="879" idx="2"/>
            </p:cNvCxnSpPr>
            <p:nvPr/>
          </p:nvCxnSpPr>
          <p:spPr>
            <a:xfrm rot="10800000" flipH="1">
              <a:off x="2429" y="1947"/>
              <a:ext cx="12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83" name="Google Shape;883;p31"/>
          <p:cNvSpPr/>
          <p:nvPr/>
        </p:nvSpPr>
        <p:spPr>
          <a:xfrm>
            <a:off x="7156450" y="2744791"/>
            <a:ext cx="317500" cy="303213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cxnSp>
        <p:nvCxnSpPr>
          <p:cNvPr id="901" name="Google Shape;901;p31"/>
          <p:cNvCxnSpPr>
            <a:stCxn id="879" idx="5"/>
            <a:endCxn id="883" idx="1"/>
          </p:cNvCxnSpPr>
          <p:nvPr/>
        </p:nvCxnSpPr>
        <p:spPr>
          <a:xfrm>
            <a:off x="6887713" y="2271526"/>
            <a:ext cx="315300" cy="51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02" name="Google Shape;902;p31"/>
          <p:cNvGrpSpPr/>
          <p:nvPr/>
        </p:nvGrpSpPr>
        <p:grpSpPr>
          <a:xfrm>
            <a:off x="5316538" y="1408117"/>
            <a:ext cx="855473" cy="390358"/>
            <a:chOff x="1891" y="1104"/>
            <a:chExt cx="1116" cy="509"/>
          </a:xfrm>
        </p:grpSpPr>
        <p:cxnSp>
          <p:nvCxnSpPr>
            <p:cNvPr id="903" name="Google Shape;903;p31"/>
            <p:cNvCxnSpPr>
              <a:stCxn id="897" idx="2"/>
              <a:endCxn id="904" idx="6"/>
            </p:cNvCxnSpPr>
            <p:nvPr/>
          </p:nvCxnSpPr>
          <p:spPr>
            <a:xfrm rot="10800000">
              <a:off x="2407" y="1313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4" name="Google Shape;904;p31"/>
            <p:cNvSpPr/>
            <p:nvPr/>
          </p:nvSpPr>
          <p:spPr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p31"/>
          <p:cNvGrpSpPr/>
          <p:nvPr/>
        </p:nvGrpSpPr>
        <p:grpSpPr>
          <a:xfrm>
            <a:off x="6186488" y="1655767"/>
            <a:ext cx="1143458" cy="584385"/>
            <a:chOff x="3024" y="1427"/>
            <a:chExt cx="1492" cy="761"/>
          </a:xfrm>
        </p:grpSpPr>
        <p:cxnSp>
          <p:nvCxnSpPr>
            <p:cNvPr id="906" name="Google Shape;906;p31"/>
            <p:cNvCxnSpPr>
              <a:stCxn id="881" idx="1"/>
              <a:endCxn id="897" idx="6"/>
            </p:cNvCxnSpPr>
            <p:nvPr/>
          </p:nvCxnSpPr>
          <p:spPr>
            <a:xfrm rot="5400000" flipH="1">
              <a:off x="3616" y="1288"/>
              <a:ext cx="600" cy="1200"/>
            </a:xfrm>
            <a:prstGeom prst="curvedConnector2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7" name="Google Shape;907;p31"/>
            <p:cNvSpPr/>
            <p:nvPr/>
          </p:nvSpPr>
          <p:spPr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8" name="Google Shape;908;p31"/>
          <p:cNvCxnSpPr/>
          <p:nvPr/>
        </p:nvCxnSpPr>
        <p:spPr>
          <a:xfrm>
            <a:off x="3" y="3371851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31"/>
          <p:cNvSpPr/>
          <p:nvPr/>
        </p:nvSpPr>
        <p:spPr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1"/>
          <p:cNvSpPr/>
          <p:nvPr/>
        </p:nvSpPr>
        <p:spPr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1"/>
          <p:cNvSpPr/>
          <p:nvPr/>
        </p:nvSpPr>
        <p:spPr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1"/>
          <p:cNvSpPr/>
          <p:nvPr/>
        </p:nvSpPr>
        <p:spPr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1"/>
          <p:cNvSpPr/>
          <p:nvPr/>
        </p:nvSpPr>
        <p:spPr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1"/>
          <p:cNvSpPr/>
          <p:nvPr/>
        </p:nvSpPr>
        <p:spPr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1"/>
          <p:cNvSpPr/>
          <p:nvPr/>
        </p:nvSpPr>
        <p:spPr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1"/>
          <p:cNvSpPr/>
          <p:nvPr/>
        </p:nvSpPr>
        <p:spPr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1"/>
          <p:cNvSpPr/>
          <p:nvPr/>
        </p:nvSpPr>
        <p:spPr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1"/>
          <p:cNvSpPr/>
          <p:nvPr/>
        </p:nvSpPr>
        <p:spPr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1"/>
          <p:cNvSpPr/>
          <p:nvPr/>
        </p:nvSpPr>
        <p:spPr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1"/>
          <p:cNvSpPr/>
          <p:nvPr/>
        </p:nvSpPr>
        <p:spPr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1"/>
          <p:cNvSpPr/>
          <p:nvPr/>
        </p:nvSpPr>
        <p:spPr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1"/>
          <p:cNvSpPr/>
          <p:nvPr/>
        </p:nvSpPr>
        <p:spPr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1"/>
          <p:cNvSpPr/>
          <p:nvPr/>
        </p:nvSpPr>
        <p:spPr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1"/>
          <p:cNvSpPr/>
          <p:nvPr/>
        </p:nvSpPr>
        <p:spPr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5" name="Google Shape;925;p31"/>
          <p:cNvCxnSpPr/>
          <p:nvPr/>
        </p:nvCxnSpPr>
        <p:spPr>
          <a:xfrm rot="10800000">
            <a:off x="4824413" y="4733930"/>
            <a:ext cx="309563" cy="1809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31"/>
          <p:cNvCxnSpPr/>
          <p:nvPr/>
        </p:nvCxnSpPr>
        <p:spPr>
          <a:xfrm rot="10800000">
            <a:off x="4438653" y="5254630"/>
            <a:ext cx="258763" cy="214313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31"/>
          <p:cNvCxnSpPr/>
          <p:nvPr/>
        </p:nvCxnSpPr>
        <p:spPr>
          <a:xfrm rot="10800000">
            <a:off x="5138743" y="5253040"/>
            <a:ext cx="3175" cy="22383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31"/>
          <p:cNvCxnSpPr/>
          <p:nvPr/>
        </p:nvCxnSpPr>
        <p:spPr>
          <a:xfrm rot="10800000">
            <a:off x="5129213" y="5791201"/>
            <a:ext cx="258763" cy="196851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31"/>
          <p:cNvCxnSpPr/>
          <p:nvPr/>
        </p:nvCxnSpPr>
        <p:spPr>
          <a:xfrm rot="10800000" flipH="1">
            <a:off x="4918076" y="5792788"/>
            <a:ext cx="212725" cy="163512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31"/>
          <p:cNvCxnSpPr/>
          <p:nvPr/>
        </p:nvCxnSpPr>
        <p:spPr>
          <a:xfrm rot="10800000" flipH="1">
            <a:off x="4900618" y="6280154"/>
            <a:ext cx="7937" cy="1730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1" name="Google Shape;931;p31"/>
          <p:cNvSpPr/>
          <p:nvPr/>
        </p:nvSpPr>
        <p:spPr>
          <a:xfrm>
            <a:off x="6142037" y="3479805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1"/>
          <p:cNvSpPr/>
          <p:nvPr/>
        </p:nvSpPr>
        <p:spPr>
          <a:xfrm>
            <a:off x="3730630" y="397351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1"/>
          <p:cNvSpPr/>
          <p:nvPr/>
        </p:nvSpPr>
        <p:spPr>
          <a:xfrm>
            <a:off x="6524630" y="39068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1"/>
          <p:cNvSpPr/>
          <p:nvPr/>
        </p:nvSpPr>
        <p:spPr>
          <a:xfrm>
            <a:off x="8269288" y="3922713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1"/>
          <p:cNvSpPr/>
          <p:nvPr/>
        </p:nvSpPr>
        <p:spPr>
          <a:xfrm>
            <a:off x="3167063" y="44529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1"/>
          <p:cNvSpPr/>
          <p:nvPr/>
        </p:nvSpPr>
        <p:spPr>
          <a:xfrm>
            <a:off x="3867156" y="44529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1"/>
          <p:cNvSpPr/>
          <p:nvPr/>
        </p:nvSpPr>
        <p:spPr>
          <a:xfrm>
            <a:off x="4687888" y="44354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1"/>
          <p:cNvSpPr/>
          <p:nvPr/>
        </p:nvSpPr>
        <p:spPr>
          <a:xfrm>
            <a:off x="3165481" y="50085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1"/>
          <p:cNvSpPr/>
          <p:nvPr/>
        </p:nvSpPr>
        <p:spPr>
          <a:xfrm>
            <a:off x="3857630" y="4992688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1"/>
          <p:cNvSpPr/>
          <p:nvPr/>
        </p:nvSpPr>
        <p:spPr>
          <a:xfrm>
            <a:off x="4327530" y="49831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1"/>
          <p:cNvSpPr/>
          <p:nvPr/>
        </p:nvSpPr>
        <p:spPr>
          <a:xfrm>
            <a:off x="5003805" y="49736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1"/>
          <p:cNvSpPr/>
          <p:nvPr/>
        </p:nvSpPr>
        <p:spPr>
          <a:xfrm>
            <a:off x="4089405" y="5511805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1"/>
          <p:cNvSpPr/>
          <p:nvPr/>
        </p:nvSpPr>
        <p:spPr>
          <a:xfrm>
            <a:off x="4533905" y="55197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1"/>
          <p:cNvSpPr/>
          <p:nvPr/>
        </p:nvSpPr>
        <p:spPr>
          <a:xfrm>
            <a:off x="4114805" y="60166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1"/>
          <p:cNvSpPr/>
          <p:nvPr/>
        </p:nvSpPr>
        <p:spPr>
          <a:xfrm>
            <a:off x="4994281" y="55213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1"/>
          <p:cNvSpPr/>
          <p:nvPr/>
        </p:nvSpPr>
        <p:spPr>
          <a:xfrm>
            <a:off x="4773613" y="6008688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1"/>
          <p:cNvSpPr/>
          <p:nvPr/>
        </p:nvSpPr>
        <p:spPr>
          <a:xfrm>
            <a:off x="5256213" y="60356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1"/>
          <p:cNvSpPr/>
          <p:nvPr/>
        </p:nvSpPr>
        <p:spPr>
          <a:xfrm>
            <a:off x="4789488" y="6478588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1"/>
          <p:cNvSpPr/>
          <p:nvPr/>
        </p:nvSpPr>
        <p:spPr>
          <a:xfrm>
            <a:off x="3165481" y="5000630"/>
            <a:ext cx="290513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1"/>
          <p:cNvSpPr/>
          <p:nvPr/>
        </p:nvSpPr>
        <p:spPr>
          <a:xfrm>
            <a:off x="3167063" y="4445005"/>
            <a:ext cx="290512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1"/>
          <p:cNvSpPr/>
          <p:nvPr/>
        </p:nvSpPr>
        <p:spPr>
          <a:xfrm>
            <a:off x="3857630" y="4992688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1"/>
          <p:cNvSpPr/>
          <p:nvPr/>
        </p:nvSpPr>
        <p:spPr>
          <a:xfrm>
            <a:off x="3867156" y="4445005"/>
            <a:ext cx="290513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1"/>
          <p:cNvSpPr/>
          <p:nvPr/>
        </p:nvSpPr>
        <p:spPr>
          <a:xfrm>
            <a:off x="4089405" y="5503863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1"/>
          <p:cNvSpPr/>
          <p:nvPr/>
        </p:nvSpPr>
        <p:spPr>
          <a:xfrm>
            <a:off x="4106863" y="60086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31"/>
          <p:cNvGrpSpPr/>
          <p:nvPr/>
        </p:nvGrpSpPr>
        <p:grpSpPr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956" name="Google Shape;956;p31"/>
            <p:cNvCxnSpPr/>
            <p:nvPr/>
          </p:nvCxnSpPr>
          <p:spPr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7" name="Google Shape;957;p31"/>
            <p:cNvSpPr/>
            <p:nvPr/>
          </p:nvSpPr>
          <p:spPr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31"/>
          <p:cNvSpPr/>
          <p:nvPr/>
        </p:nvSpPr>
        <p:spPr>
          <a:xfrm>
            <a:off x="4327530" y="4983163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1"/>
          <p:cNvSpPr/>
          <p:nvPr/>
        </p:nvSpPr>
        <p:spPr>
          <a:xfrm>
            <a:off x="4533905" y="5519739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1"/>
          <p:cNvSpPr/>
          <p:nvPr/>
        </p:nvSpPr>
        <p:spPr>
          <a:xfrm>
            <a:off x="4773613" y="60086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1"/>
          <p:cNvSpPr/>
          <p:nvPr/>
        </p:nvSpPr>
        <p:spPr>
          <a:xfrm>
            <a:off x="4789488" y="64785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1"/>
          <p:cNvSpPr txBox="1"/>
          <p:nvPr/>
        </p:nvSpPr>
        <p:spPr>
          <a:xfrm>
            <a:off x="381000" y="1371602"/>
            <a:ext cx="2281237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Strategy: expand a deepest node first</a:t>
            </a:r>
            <a:endParaRPr dirty="0"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Implementation: Fringe is a LIFO stack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Agents that Plan</a:t>
            </a:r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800" y="1295400"/>
            <a:ext cx="6603998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Search Algorithm Properties</a:t>
            </a:r>
            <a:endParaRPr/>
          </a:p>
        </p:txBody>
      </p:sp>
      <p:pic>
        <p:nvPicPr>
          <p:cNvPr id="970" name="Google Shape;97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8975" y="1443038"/>
            <a:ext cx="5838824" cy="44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Search Algorithm Properties</a:t>
            </a:r>
            <a:endParaRPr/>
          </a:p>
        </p:txBody>
      </p:sp>
      <p:sp>
        <p:nvSpPr>
          <p:cNvPr id="977" name="Google Shape;977;p33"/>
          <p:cNvSpPr txBox="1">
            <a:spLocks noGrp="1"/>
          </p:cNvSpPr>
          <p:nvPr>
            <p:ph type="body" idx="1"/>
          </p:nvPr>
        </p:nvSpPr>
        <p:spPr>
          <a:xfrm>
            <a:off x="406400" y="1295402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Complete: Guaranteed to find a solution if one exists?</a:t>
            </a:r>
            <a:endParaRPr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Optimal: Guaranteed to find the least cost path?</a:t>
            </a:r>
            <a:endParaRPr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Time complexity?</a:t>
            </a:r>
            <a:endParaRPr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Space complexity?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Cartoon of search tree: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b is the branching factor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m is the maximum depth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solutions at </a:t>
            </a:r>
            <a:r>
              <a:rPr lang="en-US" sz="2000"/>
              <a:t>various depths s</a:t>
            </a:r>
            <a:endParaRPr dirty="0"/>
          </a:p>
          <a:p>
            <a:pPr marL="742857" lvl="1" indent="-15871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Number of nodes in entire tree?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b</a:t>
            </a:r>
            <a:r>
              <a:rPr lang="en-US" sz="2000" baseline="30000" dirty="0"/>
              <a:t>m</a:t>
            </a:r>
            <a:r>
              <a:rPr lang="en-US" sz="2000" dirty="0"/>
              <a:t> = O(b</a:t>
            </a:r>
            <a:r>
              <a:rPr lang="en-US" sz="2000" baseline="30000" dirty="0"/>
              <a:t>m</a:t>
            </a:r>
            <a:r>
              <a:rPr lang="en-US" sz="2000" dirty="0"/>
              <a:t>)</a:t>
            </a:r>
            <a:endParaRPr dirty="0"/>
          </a:p>
          <a:p>
            <a:pPr marL="342858" lvl="0" indent="-19045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sp>
        <p:nvSpPr>
          <p:cNvPr id="978" name="Google Shape;978;p33"/>
          <p:cNvSpPr/>
          <p:nvPr/>
        </p:nvSpPr>
        <p:spPr>
          <a:xfrm>
            <a:off x="6737351" y="2763841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3"/>
          <p:cNvSpPr/>
          <p:nvPr/>
        </p:nvSpPr>
        <p:spPr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3"/>
          <p:cNvSpPr/>
          <p:nvPr/>
        </p:nvSpPr>
        <p:spPr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3"/>
          <p:cNvSpPr/>
          <p:nvPr/>
        </p:nvSpPr>
        <p:spPr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3"/>
          <p:cNvSpPr txBox="1"/>
          <p:nvPr/>
        </p:nvSpPr>
        <p:spPr>
          <a:xfrm>
            <a:off x="7989890" y="2970214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83" name="Google Shape;983;p33"/>
          <p:cNvSpPr/>
          <p:nvPr/>
        </p:nvSpPr>
        <p:spPr>
          <a:xfrm>
            <a:off x="7972427" y="2924175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3"/>
          <p:cNvSpPr txBox="1"/>
          <p:nvPr/>
        </p:nvSpPr>
        <p:spPr>
          <a:xfrm>
            <a:off x="8374061" y="2722565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85" name="Google Shape;985;p33"/>
          <p:cNvSpPr txBox="1"/>
          <p:nvPr/>
        </p:nvSpPr>
        <p:spPr>
          <a:xfrm>
            <a:off x="9801225" y="2574926"/>
            <a:ext cx="1119187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node</a:t>
            </a:r>
            <a:endParaRPr/>
          </a:p>
        </p:txBody>
      </p:sp>
      <p:sp>
        <p:nvSpPr>
          <p:cNvPr id="986" name="Google Shape;986;p33"/>
          <p:cNvSpPr txBox="1"/>
          <p:nvPr/>
        </p:nvSpPr>
        <p:spPr>
          <a:xfrm>
            <a:off x="9802814" y="2928937"/>
            <a:ext cx="1119188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nodes</a:t>
            </a:r>
            <a:endParaRPr/>
          </a:p>
        </p:txBody>
      </p:sp>
      <p:sp>
        <p:nvSpPr>
          <p:cNvPr id="987" name="Google Shape;987;p33"/>
          <p:cNvSpPr txBox="1"/>
          <p:nvPr/>
        </p:nvSpPr>
        <p:spPr>
          <a:xfrm>
            <a:off x="9802814" y="3340100"/>
            <a:ext cx="1119188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endParaRPr/>
          </a:p>
        </p:txBody>
      </p:sp>
      <p:sp>
        <p:nvSpPr>
          <p:cNvPr id="988" name="Google Shape;988;p33"/>
          <p:cNvSpPr txBox="1"/>
          <p:nvPr/>
        </p:nvSpPr>
        <p:spPr>
          <a:xfrm>
            <a:off x="9817102" y="4965702"/>
            <a:ext cx="1460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endParaRPr/>
          </a:p>
        </p:txBody>
      </p:sp>
      <p:sp>
        <p:nvSpPr>
          <p:cNvPr id="989" name="Google Shape;989;p33"/>
          <p:cNvSpPr/>
          <p:nvPr/>
        </p:nvSpPr>
        <p:spPr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3"/>
          <p:cNvSpPr/>
          <p:nvPr/>
        </p:nvSpPr>
        <p:spPr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3"/>
          <p:cNvSpPr/>
          <p:nvPr/>
        </p:nvSpPr>
        <p:spPr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3"/>
          <p:cNvSpPr txBox="1"/>
          <p:nvPr/>
        </p:nvSpPr>
        <p:spPr>
          <a:xfrm>
            <a:off x="5235576" y="3725865"/>
            <a:ext cx="1265237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tiers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4"/>
          <p:cNvSpPr/>
          <p:nvPr/>
        </p:nvSpPr>
        <p:spPr>
          <a:xfrm>
            <a:off x="7348535" y="2003423"/>
            <a:ext cx="1906588" cy="255428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Depth-First Search (DFS) Properties</a:t>
            </a:r>
            <a:endParaRPr/>
          </a:p>
        </p:txBody>
      </p:sp>
      <p:grpSp>
        <p:nvGrpSpPr>
          <p:cNvPr id="1000" name="Google Shape;1000;p34"/>
          <p:cNvGrpSpPr/>
          <p:nvPr/>
        </p:nvGrpSpPr>
        <p:grpSpPr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1001" name="Google Shape;1001;p34"/>
            <p:cNvSpPr/>
            <p:nvPr/>
          </p:nvSpPr>
          <p:spPr>
            <a:xfrm>
              <a:off x="2655888" y="2262188"/>
              <a:ext cx="2927350" cy="2554287"/>
            </a:xfrm>
            <a:custGeom>
              <a:avLst/>
              <a:gdLst/>
              <a:ahLst/>
              <a:cxnLst/>
              <a:rect l="l" t="t" r="r" b="b"/>
              <a:pathLst>
                <a:path w="1844" h="1609" extrusionOk="0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 txBox="1"/>
            <p:nvPr/>
          </p:nvSpPr>
          <p:spPr>
            <a:xfrm>
              <a:off x="3908425" y="2468563"/>
              <a:ext cx="274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890963" y="2422525"/>
              <a:ext cx="444500" cy="88900"/>
            </a:xfrm>
            <a:custGeom>
              <a:avLst/>
              <a:gdLst/>
              <a:ahLst/>
              <a:cxnLst/>
              <a:rect l="l" t="t" r="r" b="b"/>
              <a:pathLst>
                <a:path w="280" h="56" extrusionOk="0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 txBox="1"/>
            <p:nvPr/>
          </p:nvSpPr>
          <p:spPr>
            <a:xfrm>
              <a:off x="4292599" y="2220913"/>
              <a:ext cx="2984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008" name="Google Shape;1008;p34"/>
            <p:cNvSpPr txBox="1"/>
            <p:nvPr/>
          </p:nvSpPr>
          <p:spPr>
            <a:xfrm>
              <a:off x="5719763" y="2073275"/>
              <a:ext cx="11191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node</a:t>
              </a:r>
              <a:endParaRPr/>
            </a:p>
          </p:txBody>
        </p:sp>
        <p:sp>
          <p:nvSpPr>
            <p:cNvPr id="1009" name="Google Shape;1009;p34"/>
            <p:cNvSpPr txBox="1"/>
            <p:nvPr/>
          </p:nvSpPr>
          <p:spPr>
            <a:xfrm>
              <a:off x="5721350" y="2427287"/>
              <a:ext cx="1119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nodes</a:t>
              </a:r>
              <a:endParaRPr/>
            </a:p>
          </p:txBody>
        </p:sp>
        <p:sp>
          <p:nvSpPr>
            <p:cNvPr id="1010" name="Google Shape;1010;p34"/>
            <p:cNvSpPr txBox="1"/>
            <p:nvPr/>
          </p:nvSpPr>
          <p:spPr>
            <a:xfrm>
              <a:off x="5721350" y="2838450"/>
              <a:ext cx="11191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1800" baseline="30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nodes</a:t>
              </a:r>
              <a:endParaRPr/>
            </a:p>
          </p:txBody>
        </p:sp>
        <p:sp>
          <p:nvSpPr>
            <p:cNvPr id="1011" name="Google Shape;1011;p34"/>
            <p:cNvSpPr txBox="1"/>
            <p:nvPr/>
          </p:nvSpPr>
          <p:spPr>
            <a:xfrm>
              <a:off x="5735638" y="4464050"/>
              <a:ext cx="1460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1800" baseline="30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nodes</a:t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 txBox="1"/>
            <p:nvPr/>
          </p:nvSpPr>
          <p:spPr>
            <a:xfrm>
              <a:off x="1328738" y="3224213"/>
              <a:ext cx="12652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 tiers</a:t>
              </a: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5" name="Google Shape;1015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4000" y="1366836"/>
                <a:ext cx="5461000" cy="4729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20000"/>
              </a:bodyPr>
              <a:lstStyle/>
              <a:p>
                <a:pPr marL="342858" lvl="0" indent="-342858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What nodes DFS expand?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Some left prefix of the tree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Could process the whole tree!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If m is finite, takes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600000" lvl="3" indent="-152372" algn="l" rtl="0">
                  <a:spcBef>
                    <a:spcPts val="240"/>
                  </a:spcBef>
                  <a:spcAft>
                    <a:spcPts val="0"/>
                  </a:spcAft>
                  <a:buSzPts val="1200"/>
                  <a:buNone/>
                </a:pPr>
                <a:endParaRPr lang="en-US" sz="12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How much space does the fringe take?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Only has siblings on path to root, 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600000" lvl="3" indent="-152372" algn="l" rtl="0">
                  <a:spcBef>
                    <a:spcPts val="240"/>
                  </a:spcBef>
                  <a:spcAft>
                    <a:spcPts val="0"/>
                  </a:spcAft>
                  <a:buSzPts val="1200"/>
                  <a:buNone/>
                </a:pPr>
                <a:endParaRPr lang="en-US" sz="12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Is it complete?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could be infinite, so…</a:t>
                </a:r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only if we prevent cycles</a:t>
                </a:r>
                <a:endParaRPr lang="en-US" dirty="0"/>
              </a:p>
              <a:p>
                <a:pPr marL="1600000" lvl="3" indent="-152372" algn="l" rtl="0">
                  <a:spcBef>
                    <a:spcPts val="240"/>
                  </a:spcBef>
                  <a:spcAft>
                    <a:spcPts val="0"/>
                  </a:spcAft>
                  <a:buSzPts val="1200"/>
                  <a:buNone/>
                </a:pPr>
                <a:endParaRPr lang="en-US" sz="12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Is it optimal?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No</a:t>
                </a:r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Finds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leftmost</a:t>
                </a:r>
                <a:r>
                  <a:rPr lang="en-US" sz="2000" dirty="0"/>
                  <a:t> solution,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regardless</a:t>
                </a:r>
                <a:r>
                  <a:rPr lang="en-US" sz="2000" dirty="0"/>
                  <a:t> of depth or cost</a:t>
                </a:r>
                <a:endParaRPr lang="en-US" dirty="0"/>
              </a:p>
              <a:p>
                <a:pPr marL="742857" lvl="1" indent="-158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None/>
                </a:pPr>
                <a:endParaRPr sz="2000" dirty="0"/>
              </a:p>
            </p:txBody>
          </p:sp>
        </mc:Choice>
        <mc:Fallback>
          <p:sp>
            <p:nvSpPr>
              <p:cNvPr id="1015" name="Google Shape;1015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000" y="1366836"/>
                <a:ext cx="5461000" cy="4729164"/>
              </a:xfrm>
              <a:prstGeom prst="rect">
                <a:avLst/>
              </a:prstGeom>
              <a:blipFill>
                <a:blip r:embed="rId3"/>
                <a:stretch>
                  <a:fillRect l="-1856" t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6" name="Google Shape;1016;p34"/>
          <p:cNvSpPr/>
          <p:nvPr/>
        </p:nvSpPr>
        <p:spPr>
          <a:xfrm>
            <a:off x="7389813" y="2057317"/>
            <a:ext cx="1373163" cy="2478171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4"/>
          <p:cNvSpPr/>
          <p:nvPr/>
        </p:nvSpPr>
        <p:spPr>
          <a:xfrm>
            <a:off x="7389840" y="2057403"/>
            <a:ext cx="1373179" cy="2514599"/>
          </a:xfrm>
          <a:custGeom>
            <a:avLst/>
            <a:gdLst/>
            <a:ahLst/>
            <a:cxnLst/>
            <a:rect l="l" t="t" r="r" b="b"/>
            <a:pathLst>
              <a:path w="16352" h="10147" extrusionOk="0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4"/>
          <p:cNvSpPr/>
          <p:nvPr/>
        </p:nvSpPr>
        <p:spPr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Breadth-First Search</a:t>
            </a:r>
            <a:endParaRPr/>
          </a:p>
        </p:txBody>
      </p:sp>
      <p:pic>
        <p:nvPicPr>
          <p:cNvPr id="1026" name="Google Shape;102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457200"/>
            <a:ext cx="7802880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1033" name="Google Shape;1033;p36"/>
          <p:cNvGrpSpPr/>
          <p:nvPr/>
        </p:nvGrpSpPr>
        <p:grpSpPr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1034" name="Google Shape;1034;p36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035" name="Google Shape;1035;p36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036" name="Google Shape;1036;p36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037" name="Google Shape;1037;p36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1038" name="Google Shape;1038;p36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1039" name="Google Shape;1039;p36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040" name="Google Shape;1040;p36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1041" name="Google Shape;1041;p36"/>
            <p:cNvCxnSpPr>
              <a:stCxn id="1037" idx="2"/>
              <a:endCxn id="1036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36"/>
            <p:cNvCxnSpPr>
              <a:stCxn id="1037" idx="2"/>
              <a:endCxn id="1040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36"/>
            <p:cNvCxnSpPr>
              <a:stCxn id="1036" idx="2"/>
              <a:endCxn id="1035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6"/>
            <p:cNvCxnSpPr>
              <a:stCxn id="1040" idx="2"/>
              <a:endCxn id="1039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5" name="Google Shape;1045;p36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046" name="Google Shape;1046;p36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047" name="Google Shape;1047;p36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048" name="Google Shape;1048;p36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049" name="Google Shape;1049;p36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050" name="Google Shape;1050;p36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051" name="Google Shape;1051;p36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052" name="Google Shape;1052;p36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053" name="Google Shape;1053;p36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054" name="Google Shape;1054;p36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055" name="Google Shape;1055;p36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056" name="Google Shape;1056;p36"/>
              <p:cNvCxnSpPr>
                <a:stCxn id="1046" idx="2"/>
                <a:endCxn id="1048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7" name="Google Shape;1057;p36"/>
              <p:cNvCxnSpPr>
                <a:stCxn id="1046" idx="2"/>
                <a:endCxn id="1050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8" name="Google Shape;1058;p36"/>
              <p:cNvCxnSpPr>
                <a:stCxn id="1048" idx="2"/>
                <a:endCxn id="1047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9" name="Google Shape;1059;p36"/>
              <p:cNvCxnSpPr>
                <a:stCxn id="1048" idx="2"/>
                <a:endCxn id="1051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0" name="Google Shape;1060;p36"/>
              <p:cNvCxnSpPr>
                <a:stCxn id="1050" idx="2"/>
                <a:endCxn id="1049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1" name="Google Shape;1061;p36"/>
              <p:cNvCxnSpPr>
                <a:stCxn id="1047" idx="2"/>
                <a:endCxn id="1052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2" name="Google Shape;1062;p36"/>
              <p:cNvCxnSpPr>
                <a:stCxn id="1049" idx="2"/>
                <a:endCxn id="1053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3" name="Google Shape;1063;p36"/>
              <p:cNvCxnSpPr>
                <a:stCxn id="1049" idx="2"/>
                <a:endCxn id="1054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4" name="Google Shape;1064;p36"/>
              <p:cNvCxnSpPr>
                <a:stCxn id="1053" idx="2"/>
                <a:endCxn id="1055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65" name="Google Shape;1065;p36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1066" name="Google Shape;1066;p36"/>
            <p:cNvCxnSpPr>
              <a:stCxn id="1038" idx="2"/>
              <a:endCxn id="1065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36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068" name="Google Shape;1068;p36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069" name="Google Shape;1069;p36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070" name="Google Shape;1070;p36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071" name="Google Shape;1071;p36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072" name="Google Shape;1072;p36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073" name="Google Shape;1073;p36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074" name="Google Shape;1074;p36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075" name="Google Shape;1075;p36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076" name="Google Shape;1076;p36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077" name="Google Shape;1077;p36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078" name="Google Shape;1078;p36"/>
              <p:cNvCxnSpPr>
                <a:stCxn id="1068" idx="2"/>
                <a:endCxn id="1070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9" name="Google Shape;1079;p36"/>
              <p:cNvCxnSpPr>
                <a:stCxn id="1068" idx="2"/>
                <a:endCxn id="1072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0" name="Google Shape;1080;p36"/>
              <p:cNvCxnSpPr>
                <a:stCxn id="1070" idx="2"/>
                <a:endCxn id="1069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36"/>
              <p:cNvCxnSpPr>
                <a:stCxn id="1070" idx="2"/>
                <a:endCxn id="1073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36"/>
              <p:cNvCxnSpPr>
                <a:stCxn id="1072" idx="2"/>
                <a:endCxn id="1071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36"/>
              <p:cNvCxnSpPr>
                <a:stCxn id="1069" idx="2"/>
                <a:endCxn id="1074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36"/>
              <p:cNvCxnSpPr>
                <a:stCxn id="1071" idx="2"/>
                <a:endCxn id="1075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36"/>
              <p:cNvCxnSpPr>
                <a:stCxn id="1071" idx="2"/>
                <a:endCxn id="1076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6" name="Google Shape;1086;p36"/>
              <p:cNvCxnSpPr>
                <a:stCxn id="1075" idx="2"/>
                <a:endCxn id="1077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87" name="Google Shape;1087;p36"/>
            <p:cNvCxnSpPr>
              <a:stCxn id="1037" idx="2"/>
              <a:endCxn id="1068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36"/>
            <p:cNvCxnSpPr>
              <a:stCxn id="1034" idx="2"/>
              <a:endCxn id="1037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36"/>
            <p:cNvCxnSpPr>
              <a:stCxn id="1034" idx="2"/>
              <a:endCxn id="1046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36"/>
            <p:cNvCxnSpPr>
              <a:stCxn id="1034" idx="2"/>
              <a:endCxn id="1038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1" name="Google Shape;1091;p36"/>
          <p:cNvGrpSpPr/>
          <p:nvPr/>
        </p:nvGrpSpPr>
        <p:grpSpPr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1092" name="Google Shape;1092;p36"/>
            <p:cNvSpPr/>
            <p:nvPr/>
          </p:nvSpPr>
          <p:spPr>
            <a:xfrm>
              <a:off x="624" y="2625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970" y="1573"/>
              <a:ext cx="432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cxnSp>
          <p:nvCxnSpPr>
            <p:cNvPr id="1104" name="Google Shape;1104;p36"/>
            <p:cNvCxnSpPr>
              <a:stCxn id="1092" idx="5"/>
              <a:endCxn id="1096" idx="2"/>
            </p:cNvCxnSpPr>
            <p:nvPr/>
          </p:nvCxnSpPr>
          <p:spPr>
            <a:xfrm>
              <a:off x="993" y="3000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5" name="Google Shape;1105;p36"/>
            <p:cNvCxnSpPr>
              <a:stCxn id="1096" idx="5"/>
              <a:endCxn id="1097" idx="2"/>
            </p:cNvCxnSpPr>
            <p:nvPr/>
          </p:nvCxnSpPr>
          <p:spPr>
            <a:xfrm>
              <a:off x="1772" y="3482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6" name="Google Shape;1106;p36"/>
            <p:cNvCxnSpPr>
              <a:stCxn id="1100" idx="3"/>
              <a:endCxn id="1097" idx="7"/>
            </p:cNvCxnSpPr>
            <p:nvPr/>
          </p:nvCxnSpPr>
          <p:spPr>
            <a:xfrm flipH="1">
              <a:off x="2939" y="304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7" name="Google Shape;1107;p36"/>
            <p:cNvCxnSpPr>
              <a:stCxn id="1100" idx="2"/>
              <a:endCxn id="1096" idx="6"/>
            </p:cNvCxnSpPr>
            <p:nvPr/>
          </p:nvCxnSpPr>
          <p:spPr>
            <a:xfrm flipH="1">
              <a:off x="1976" y="2889"/>
              <a:ext cx="12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8" name="Google Shape;1108;p36"/>
            <p:cNvCxnSpPr>
              <a:stCxn id="1099" idx="4"/>
              <a:endCxn id="1100" idx="7"/>
            </p:cNvCxnSpPr>
            <p:nvPr/>
          </p:nvCxnSpPr>
          <p:spPr>
            <a:xfrm flipH="1">
              <a:off x="3438" y="249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9" name="Google Shape;1109;p36"/>
            <p:cNvCxnSpPr>
              <a:stCxn id="1099" idx="5"/>
              <a:endCxn id="1103" idx="1"/>
            </p:cNvCxnSpPr>
            <p:nvPr/>
          </p:nvCxnSpPr>
          <p:spPr>
            <a:xfrm>
              <a:off x="3891" y="2430"/>
              <a:ext cx="3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0" name="Google Shape;1110;p36"/>
            <p:cNvCxnSpPr>
              <a:stCxn id="1103" idx="0"/>
              <a:endCxn id="1102" idx="4"/>
            </p:cNvCxnSpPr>
            <p:nvPr/>
          </p:nvCxnSpPr>
          <p:spPr>
            <a:xfrm rot="10800000" flipH="1">
              <a:off x="4473" y="2808"/>
              <a:ext cx="300" cy="3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1" name="Google Shape;1111;p36"/>
            <p:cNvCxnSpPr>
              <a:stCxn id="1102" idx="0"/>
              <a:endCxn id="1093" idx="4"/>
            </p:cNvCxnSpPr>
            <p:nvPr/>
          </p:nvCxnSpPr>
          <p:spPr>
            <a:xfrm rot="10800000">
              <a:off x="4646" y="1718"/>
              <a:ext cx="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2" name="Google Shape;1112;p36"/>
            <p:cNvCxnSpPr>
              <a:stCxn id="1092" idx="7"/>
            </p:cNvCxnSpPr>
            <p:nvPr/>
          </p:nvCxnSpPr>
          <p:spPr>
            <a:xfrm rot="10800000" flipH="1">
              <a:off x="993" y="2389"/>
              <a:ext cx="9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3" name="Google Shape;1113;p36"/>
            <p:cNvCxnSpPr>
              <a:stCxn id="1094" idx="1"/>
              <a:endCxn id="1095" idx="5"/>
            </p:cNvCxnSpPr>
            <p:nvPr/>
          </p:nvCxnSpPr>
          <p:spPr>
            <a:xfrm rot="10800000">
              <a:off x="1341" y="1995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4" name="Google Shape;1114;p36"/>
            <p:cNvCxnSpPr>
              <a:endCxn id="1101" idx="2"/>
            </p:cNvCxnSpPr>
            <p:nvPr/>
          </p:nvCxnSpPr>
          <p:spPr>
            <a:xfrm rot="10800000" flipH="1">
              <a:off x="1448" y="1397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5" name="Google Shape;1115;p36"/>
            <p:cNvCxnSpPr>
              <a:stCxn id="1098" idx="2"/>
              <a:endCxn id="1101" idx="6"/>
            </p:cNvCxnSpPr>
            <p:nvPr/>
          </p:nvCxnSpPr>
          <p:spPr>
            <a:xfrm rot="10800000">
              <a:off x="2316" y="1448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6" name="Google Shape;1116;p36"/>
            <p:cNvCxnSpPr>
              <a:stCxn id="1094" idx="7"/>
              <a:endCxn id="1098" idx="3"/>
            </p:cNvCxnSpPr>
            <p:nvPr/>
          </p:nvCxnSpPr>
          <p:spPr>
            <a:xfrm rot="10800000" flipH="1">
              <a:off x="2248" y="1995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7" name="Google Shape;1117;p36"/>
            <p:cNvCxnSpPr>
              <a:stCxn id="1094" idx="6"/>
              <a:endCxn id="1099" idx="2"/>
            </p:cNvCxnSpPr>
            <p:nvPr/>
          </p:nvCxnSpPr>
          <p:spPr>
            <a:xfrm rot="10800000" flipH="1">
              <a:off x="2311" y="2150"/>
              <a:ext cx="12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8" name="Google Shape;1118;p36"/>
            <p:cNvCxnSpPr>
              <a:stCxn id="1102" idx="1"/>
              <a:endCxn id="1098" idx="6"/>
            </p:cNvCxnSpPr>
            <p:nvPr/>
          </p:nvCxnSpPr>
          <p:spPr>
            <a:xfrm rot="5400000" flipH="1">
              <a:off x="3593" y="1482"/>
              <a:ext cx="600" cy="12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9" name="Google Shape;1119;p36"/>
            <p:cNvCxnSpPr>
              <a:stCxn id="1092" idx="6"/>
              <a:endCxn id="1099" idx="3"/>
            </p:cNvCxnSpPr>
            <p:nvPr/>
          </p:nvCxnSpPr>
          <p:spPr>
            <a:xfrm rot="10800000" flipH="1">
              <a:off x="1056" y="2545"/>
              <a:ext cx="2400" cy="3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20" name="Google Shape;1120;p36"/>
          <p:cNvGrpSpPr/>
          <p:nvPr/>
        </p:nvGrpSpPr>
        <p:grpSpPr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1121" name="Google Shape;1121;p36"/>
            <p:cNvSpPr/>
            <p:nvPr/>
          </p:nvSpPr>
          <p:spPr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 txBox="1"/>
            <p:nvPr/>
          </p:nvSpPr>
          <p:spPr>
            <a:xfrm>
              <a:off x="132" y="2693"/>
              <a:ext cx="602" cy="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Search</a:t>
              </a:r>
              <a:endParaRPr/>
            </a:p>
            <a:p>
              <a:pPr marL="0" marR="0" lvl="0" indent="0" algn="ctr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Tiers</a:t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36"/>
          <p:cNvSpPr/>
          <p:nvPr/>
        </p:nvSpPr>
        <p:spPr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36"/>
          <p:cNvSpPr/>
          <p:nvPr/>
        </p:nvSpPr>
        <p:spPr>
          <a:xfrm>
            <a:off x="6237287" y="35258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36"/>
          <p:cNvSpPr/>
          <p:nvPr/>
        </p:nvSpPr>
        <p:spPr>
          <a:xfrm>
            <a:off x="3808411" y="40211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6"/>
          <p:cNvSpPr/>
          <p:nvPr/>
        </p:nvSpPr>
        <p:spPr>
          <a:xfrm>
            <a:off x="6629402" y="3976688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6"/>
          <p:cNvSpPr/>
          <p:nvPr/>
        </p:nvSpPr>
        <p:spPr>
          <a:xfrm>
            <a:off x="8380411" y="39909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6"/>
          <p:cNvSpPr/>
          <p:nvPr/>
        </p:nvSpPr>
        <p:spPr>
          <a:xfrm>
            <a:off x="3278184" y="4521205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6"/>
          <p:cNvSpPr/>
          <p:nvPr/>
        </p:nvSpPr>
        <p:spPr>
          <a:xfrm>
            <a:off x="3952878" y="45132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36"/>
          <p:cNvSpPr/>
          <p:nvPr/>
        </p:nvSpPr>
        <p:spPr>
          <a:xfrm>
            <a:off x="4799011" y="4513263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36"/>
          <p:cNvSpPr/>
          <p:nvPr/>
        </p:nvSpPr>
        <p:spPr>
          <a:xfrm>
            <a:off x="6243635" y="45053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36"/>
          <p:cNvSpPr/>
          <p:nvPr/>
        </p:nvSpPr>
        <p:spPr>
          <a:xfrm>
            <a:off x="6945311" y="45053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6"/>
          <p:cNvSpPr/>
          <p:nvPr/>
        </p:nvSpPr>
        <p:spPr>
          <a:xfrm>
            <a:off x="8378828" y="45053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6"/>
          <p:cNvSpPr/>
          <p:nvPr/>
        </p:nvSpPr>
        <p:spPr>
          <a:xfrm>
            <a:off x="3268660" y="50514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36"/>
          <p:cNvSpPr/>
          <p:nvPr/>
        </p:nvSpPr>
        <p:spPr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6"/>
          <p:cNvSpPr/>
          <p:nvPr/>
        </p:nvSpPr>
        <p:spPr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36"/>
          <p:cNvSpPr/>
          <p:nvPr/>
        </p:nvSpPr>
        <p:spPr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6"/>
          <p:cNvSpPr/>
          <p:nvPr/>
        </p:nvSpPr>
        <p:spPr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4" name="Google Shape;1144;p36"/>
          <p:cNvCxnSpPr/>
          <p:nvPr/>
        </p:nvCxnSpPr>
        <p:spPr>
          <a:xfrm>
            <a:off x="2" y="3371851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5" name="Google Shape;1145;p36"/>
          <p:cNvSpPr txBox="1"/>
          <p:nvPr/>
        </p:nvSpPr>
        <p:spPr>
          <a:xfrm>
            <a:off x="376237" y="1371602"/>
            <a:ext cx="2366963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Strategy: expand a </a:t>
            </a:r>
            <a:r>
              <a:rPr lang="en-US" sz="18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shallowest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endParaRPr dirty="0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Implementation: Fringe is a FIFO queue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7"/>
          <p:cNvSpPr/>
          <p:nvPr/>
        </p:nvSpPr>
        <p:spPr>
          <a:xfrm>
            <a:off x="8526461" y="2038351"/>
            <a:ext cx="541339" cy="419100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7"/>
          <p:cNvSpPr/>
          <p:nvPr/>
        </p:nvSpPr>
        <p:spPr>
          <a:xfrm>
            <a:off x="7939088" y="2020890"/>
            <a:ext cx="1725613" cy="1470025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7"/>
          <p:cNvSpPr/>
          <p:nvPr/>
        </p:nvSpPr>
        <p:spPr>
          <a:xfrm>
            <a:off x="8077200" y="2038349"/>
            <a:ext cx="1447800" cy="1162051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7"/>
          <p:cNvSpPr/>
          <p:nvPr/>
        </p:nvSpPr>
        <p:spPr>
          <a:xfrm>
            <a:off x="8305803" y="2038349"/>
            <a:ext cx="990599" cy="781051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Breadth-First Search (BFS) Properties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6" name="Google Shape;1156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6400" y="1397003"/>
                <a:ext cx="5689600" cy="4729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858" lvl="0" indent="-342858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What nodes does BFS expand?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Processes all nodes above shallowest solution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Let depth of shallowest solution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Search takes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600000" lvl="3" indent="-152372" algn="l" rtl="0">
                  <a:spcBef>
                    <a:spcPts val="240"/>
                  </a:spcBef>
                  <a:spcAft>
                    <a:spcPts val="0"/>
                  </a:spcAft>
                  <a:buSzPts val="1200"/>
                  <a:buNone/>
                </a:pPr>
                <a:endParaRPr lang="en-US" sz="12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How much space does the fringe take?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Has roughly the last tier, 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600000" lvl="3" indent="-152372" algn="l" rtl="0">
                  <a:spcBef>
                    <a:spcPts val="240"/>
                  </a:spcBef>
                  <a:spcAft>
                    <a:spcPts val="0"/>
                  </a:spcAft>
                  <a:buSzPts val="1200"/>
                  <a:buNone/>
                </a:pPr>
                <a:endParaRPr lang="en-US" sz="12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Is it complete?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must be finite if a solution exists, so yes!</a:t>
                </a:r>
                <a:endParaRPr lang="en-US" dirty="0"/>
              </a:p>
              <a:p>
                <a:pPr marL="1142858" lvl="2" indent="-177772" algn="l" rtl="0">
                  <a:spcBef>
                    <a:spcPts val="160"/>
                  </a:spcBef>
                  <a:spcAft>
                    <a:spcPts val="0"/>
                  </a:spcAft>
                  <a:buSzPts val="800"/>
                  <a:buNone/>
                </a:pPr>
                <a:endParaRPr lang="en-US" sz="800" dirty="0"/>
              </a:p>
              <a:p>
                <a:pPr marL="342858" lvl="0" indent="-342858" algn="l" rtl="0">
                  <a:spcBef>
                    <a:spcPts val="480"/>
                  </a:spcBef>
                  <a:spcAft>
                    <a:spcPts val="0"/>
                  </a:spcAft>
                  <a:buSzPts val="2400"/>
                  <a:buChar char="▪"/>
                </a:pPr>
                <a:r>
                  <a:rPr lang="en-US" sz="2400" dirty="0"/>
                  <a:t>Is it optimal?</a:t>
                </a:r>
                <a:endParaRPr lang="en-US" dirty="0"/>
              </a:p>
              <a:p>
                <a:pPr marL="742857" lvl="1" indent="-285716" algn="l" rtl="0">
                  <a:spcBef>
                    <a:spcPts val="40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en-US" sz="2000" dirty="0"/>
                  <a:t>Only if costs are all 1</a:t>
                </a:r>
                <a:endParaRPr lang="en-US" dirty="0"/>
              </a:p>
              <a:p>
                <a:pPr marL="342858" lvl="0" indent="-139658" algn="l" rtl="0">
                  <a:spcBef>
                    <a:spcPts val="640"/>
                  </a:spcBef>
                  <a:spcAft>
                    <a:spcPts val="0"/>
                  </a:spcAft>
                  <a:buSzPts val="32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156" name="Google Shape;1156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397003"/>
                <a:ext cx="5689600" cy="4729164"/>
              </a:xfrm>
              <a:prstGeom prst="rect">
                <a:avLst/>
              </a:prstGeom>
              <a:blipFill>
                <a:blip r:embed="rId3"/>
                <a:stretch>
                  <a:fillRect l="-1715" t="-1160" r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" name="Google Shape;1157;p37"/>
          <p:cNvSpPr/>
          <p:nvPr/>
        </p:nvSpPr>
        <p:spPr>
          <a:xfrm>
            <a:off x="7346954" y="2001835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7"/>
          <p:cNvSpPr/>
          <p:nvPr/>
        </p:nvSpPr>
        <p:spPr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7"/>
          <p:cNvSpPr/>
          <p:nvPr/>
        </p:nvSpPr>
        <p:spPr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7"/>
          <p:cNvSpPr/>
          <p:nvPr/>
        </p:nvSpPr>
        <p:spPr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7"/>
          <p:cNvSpPr txBox="1"/>
          <p:nvPr/>
        </p:nvSpPr>
        <p:spPr>
          <a:xfrm>
            <a:off x="8599491" y="2208214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162" name="Google Shape;1162;p37"/>
          <p:cNvSpPr/>
          <p:nvPr/>
        </p:nvSpPr>
        <p:spPr>
          <a:xfrm>
            <a:off x="8582026" y="2162175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7"/>
          <p:cNvSpPr txBox="1"/>
          <p:nvPr/>
        </p:nvSpPr>
        <p:spPr>
          <a:xfrm>
            <a:off x="8983664" y="1960562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1164" name="Google Shape;1164;p37"/>
          <p:cNvSpPr txBox="1"/>
          <p:nvPr/>
        </p:nvSpPr>
        <p:spPr>
          <a:xfrm>
            <a:off x="10410828" y="1812926"/>
            <a:ext cx="1119187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node</a:t>
            </a:r>
            <a:endParaRPr/>
          </a:p>
        </p:txBody>
      </p:sp>
      <p:sp>
        <p:nvSpPr>
          <p:cNvPr id="1165" name="Google Shape;1165;p37"/>
          <p:cNvSpPr txBox="1"/>
          <p:nvPr/>
        </p:nvSpPr>
        <p:spPr>
          <a:xfrm>
            <a:off x="10412414" y="2166935"/>
            <a:ext cx="1119188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nodes</a:t>
            </a:r>
            <a:endParaRPr/>
          </a:p>
        </p:txBody>
      </p:sp>
      <p:sp>
        <p:nvSpPr>
          <p:cNvPr id="1166" name="Google Shape;1166;p37"/>
          <p:cNvSpPr txBox="1"/>
          <p:nvPr/>
        </p:nvSpPr>
        <p:spPr>
          <a:xfrm>
            <a:off x="10412414" y="2578097"/>
            <a:ext cx="1119188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endParaRPr/>
          </a:p>
        </p:txBody>
      </p:sp>
      <p:sp>
        <p:nvSpPr>
          <p:cNvPr id="1167" name="Google Shape;1167;p37"/>
          <p:cNvSpPr txBox="1"/>
          <p:nvPr/>
        </p:nvSpPr>
        <p:spPr>
          <a:xfrm>
            <a:off x="10426702" y="4203699"/>
            <a:ext cx="1460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endParaRPr/>
          </a:p>
        </p:txBody>
      </p:sp>
      <p:sp>
        <p:nvSpPr>
          <p:cNvPr id="1168" name="Google Shape;1168;p37"/>
          <p:cNvSpPr/>
          <p:nvPr/>
        </p:nvSpPr>
        <p:spPr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7"/>
          <p:cNvSpPr/>
          <p:nvPr/>
        </p:nvSpPr>
        <p:spPr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"/>
          <p:cNvSpPr/>
          <p:nvPr/>
        </p:nvSpPr>
        <p:spPr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7"/>
          <p:cNvSpPr/>
          <p:nvPr/>
        </p:nvSpPr>
        <p:spPr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7"/>
          <p:cNvSpPr txBox="1"/>
          <p:nvPr/>
        </p:nvSpPr>
        <p:spPr>
          <a:xfrm>
            <a:off x="5905503" y="2392362"/>
            <a:ext cx="1265237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tiers</a:t>
            </a:r>
            <a:endParaRPr/>
          </a:p>
        </p:txBody>
      </p:sp>
      <p:sp>
        <p:nvSpPr>
          <p:cNvPr id="1173" name="Google Shape;1173;p37"/>
          <p:cNvSpPr txBox="1"/>
          <p:nvPr/>
        </p:nvSpPr>
        <p:spPr>
          <a:xfrm>
            <a:off x="10401302" y="3179762"/>
            <a:ext cx="1460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2686-D1BE-8819-6298-D2C92F9E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 BFS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FC647-82A0-2C4A-66D4-0E073E49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98" y="1117600"/>
            <a:ext cx="10313803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Quiz: DFS vs BFS</a:t>
            </a:r>
            <a:endParaRPr dirty="0"/>
          </a:p>
        </p:txBody>
      </p:sp>
      <p:pic>
        <p:nvPicPr>
          <p:cNvPr id="1181" name="Google Shape;11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79" y="1619074"/>
            <a:ext cx="4723641" cy="354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2779" y="1619535"/>
            <a:ext cx="4723641" cy="354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Quiz: DFS vs BFS</a:t>
            </a:r>
            <a:endParaRPr/>
          </a:p>
        </p:txBody>
      </p:sp>
      <p:sp>
        <p:nvSpPr>
          <p:cNvPr id="1203" name="Google Shape;1203;p41"/>
          <p:cNvSpPr txBox="1">
            <a:spLocks noGrp="1"/>
          </p:cNvSpPr>
          <p:nvPr>
            <p:ph type="body" idx="1"/>
          </p:nvPr>
        </p:nvSpPr>
        <p:spPr>
          <a:xfrm>
            <a:off x="2971800" y="1397003"/>
            <a:ext cx="88138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139658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58" lvl="0" indent="-342858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When will BFS outperform DFS?</a:t>
            </a:r>
            <a:endParaRPr/>
          </a:p>
          <a:p>
            <a:pPr marL="342858" lvl="0" indent="-139658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58" lvl="0" indent="-139658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58" lvl="0" indent="-342858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When will DFS outperform BFS?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3" y="1117600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Reflex Agents</a:t>
            </a: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363539" y="1657353"/>
            <a:ext cx="588486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58" lvl="0" indent="-34285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Reflex agents:</a:t>
            </a:r>
            <a:endParaRPr sz="2400" dirty="0"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Choose action based on current percept (and maybe memory)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May have memory or a model of the world’s current state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Do not consider the future consequences of their actions</a:t>
            </a:r>
            <a:endParaRPr dirty="0"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  <a:endParaRPr dirty="0"/>
          </a:p>
          <a:p>
            <a:pPr marL="742857" lvl="1" indent="-158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58" lvl="0" indent="-342858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Can a reflex agent be rational?</a:t>
            </a:r>
            <a:endParaRPr dirty="0"/>
          </a:p>
        </p:txBody>
      </p:sp>
      <p:graphicFrame>
        <p:nvGraphicFramePr>
          <p:cNvPr id="118" name="Google Shape;118;p4"/>
          <p:cNvGraphicFramePr/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579937" imgH="1608137" progId="MSPhotoEd.3">
                  <p:embed/>
                </p:oleObj>
              </mc:Choice>
              <mc:Fallback>
                <p:oleObj r:id="rId3" imgW="4579937" imgH="1608137" progId="MSPhotoEd.3">
                  <p:embed/>
                  <p:pic>
                    <p:nvPicPr>
                      <p:cNvPr id="118" name="Google Shape;118;p4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Google Shape;119;p4"/>
          <p:cNvGraphicFramePr/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79939" imgH="1652587" progId="MSPhotoEd.3">
                  <p:embed/>
                </p:oleObj>
              </mc:Choice>
              <mc:Fallback>
                <p:oleObj r:id="rId5" imgW="4579939" imgH="1652587" progId="MSPhotoEd.3">
                  <p:embed/>
                  <p:pic>
                    <p:nvPicPr>
                      <p:cNvPr id="119" name="Google Shape;119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0" name="Google Shape;120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9582" y="1677717"/>
            <a:ext cx="5270922" cy="412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/>
          <p:nvPr/>
        </p:nvSpPr>
        <p:spPr>
          <a:xfrm>
            <a:off x="9250359" y="2112965"/>
            <a:ext cx="965200" cy="828675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42"/>
          <p:cNvSpPr/>
          <p:nvPr/>
        </p:nvSpPr>
        <p:spPr>
          <a:xfrm>
            <a:off x="8866184" y="2112968"/>
            <a:ext cx="1725613" cy="1470025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42"/>
          <p:cNvSpPr/>
          <p:nvPr/>
        </p:nvSpPr>
        <p:spPr>
          <a:xfrm>
            <a:off x="9070978" y="2119313"/>
            <a:ext cx="1323975" cy="1162051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4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Iterative Deepening</a:t>
            </a:r>
            <a:endParaRPr/>
          </a:p>
        </p:txBody>
      </p:sp>
      <p:sp>
        <p:nvSpPr>
          <p:cNvPr id="1213" name="Google Shape;1213;p42"/>
          <p:cNvSpPr/>
          <p:nvPr/>
        </p:nvSpPr>
        <p:spPr>
          <a:xfrm>
            <a:off x="8274051" y="2093912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42"/>
          <p:cNvSpPr/>
          <p:nvPr/>
        </p:nvSpPr>
        <p:spPr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42"/>
          <p:cNvSpPr/>
          <p:nvPr/>
        </p:nvSpPr>
        <p:spPr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42"/>
          <p:cNvSpPr/>
          <p:nvPr/>
        </p:nvSpPr>
        <p:spPr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42"/>
          <p:cNvSpPr txBox="1"/>
          <p:nvPr/>
        </p:nvSpPr>
        <p:spPr>
          <a:xfrm>
            <a:off x="9526589" y="2300291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218" name="Google Shape;1218;p42"/>
          <p:cNvSpPr/>
          <p:nvPr/>
        </p:nvSpPr>
        <p:spPr>
          <a:xfrm>
            <a:off x="9509123" y="2254251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42"/>
          <p:cNvSpPr txBox="1"/>
          <p:nvPr/>
        </p:nvSpPr>
        <p:spPr>
          <a:xfrm>
            <a:off x="9910761" y="2052639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1220" name="Google Shape;1220;p42"/>
          <p:cNvSpPr/>
          <p:nvPr/>
        </p:nvSpPr>
        <p:spPr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42"/>
          <p:cNvSpPr/>
          <p:nvPr/>
        </p:nvSpPr>
        <p:spPr>
          <a:xfrm>
            <a:off x="9472614" y="2119315"/>
            <a:ext cx="511175" cy="419100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42"/>
          <p:cNvSpPr txBox="1">
            <a:spLocks noGrp="1"/>
          </p:cNvSpPr>
          <p:nvPr>
            <p:ph type="body" idx="1"/>
          </p:nvPr>
        </p:nvSpPr>
        <p:spPr>
          <a:xfrm>
            <a:off x="406400" y="1397003"/>
            <a:ext cx="69088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Idea: get DFS’s space advantage with BFS’s time / shallow-solution advantages</a:t>
            </a:r>
            <a:endParaRPr dirty="0"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Run a DFS with depth limit 1.  If no solution…</a:t>
            </a:r>
            <a:endParaRPr dirty="0"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Run a DFS with depth limit 2.  If no solution…</a:t>
            </a:r>
            <a:endParaRPr dirty="0"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Run a DFS with depth limit 3.  …..</a:t>
            </a:r>
            <a:endParaRPr dirty="0"/>
          </a:p>
          <a:p>
            <a:pPr marL="742857" lvl="1" indent="-13331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858" lvl="0" indent="-342858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/>
              <a:t>Isn’t that wastefully redundant?</a:t>
            </a:r>
            <a:endParaRPr dirty="0"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Generally most work happens in the lowest level searched, so not so bad!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Cost-Sensitive Search</a:t>
            </a:r>
            <a:endParaRPr/>
          </a:p>
        </p:txBody>
      </p:sp>
      <p:sp>
        <p:nvSpPr>
          <p:cNvPr id="1229" name="Google Shape;1229;p43"/>
          <p:cNvSpPr txBox="1">
            <a:spLocks noGrp="1"/>
          </p:cNvSpPr>
          <p:nvPr>
            <p:ph type="body" idx="4294967295"/>
          </p:nvPr>
        </p:nvSpPr>
        <p:spPr>
          <a:xfrm>
            <a:off x="0" y="5486401"/>
            <a:ext cx="12192000" cy="122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BFS finds the shortest path in terms of number of actions.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It does not find the least-cost path.  We will now cover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similar algorithm which does find the least-cost path.  </a:t>
            </a:r>
            <a:endParaRPr/>
          </a:p>
        </p:txBody>
      </p:sp>
      <p:grpSp>
        <p:nvGrpSpPr>
          <p:cNvPr id="1230" name="Google Shape;1230;p43"/>
          <p:cNvGrpSpPr/>
          <p:nvPr/>
        </p:nvGrpSpPr>
        <p:grpSpPr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1231" name="Google Shape;1231;p43"/>
            <p:cNvGrpSpPr/>
            <p:nvPr/>
          </p:nvGrpSpPr>
          <p:grpSpPr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1232" name="Google Shape;1232;p43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GOAL</a:t>
                </a: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1235" name="Google Shape;1235;p43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1236" name="Google Shape;1236;p43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238" name="Google Shape;1238;p43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239" name="Google Shape;1239;p43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240" name="Google Shape;1240;p43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241" name="Google Shape;1241;p43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1242" name="Google Shape;1242;p43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243" name="Google Shape;1243;p43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1244" name="Google Shape;1244;p43"/>
              <p:cNvCxnSpPr>
                <a:stCxn id="1232" idx="5"/>
                <a:endCxn id="1236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5" name="Google Shape;1245;p43"/>
              <p:cNvCxnSpPr>
                <a:stCxn id="1236" idx="5"/>
                <a:endCxn id="1237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6" name="Google Shape;1246;p43"/>
              <p:cNvCxnSpPr>
                <a:stCxn id="1240" idx="3"/>
                <a:endCxn id="1237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7" name="Google Shape;1247;p43"/>
              <p:cNvCxnSpPr>
                <a:stCxn id="1240" idx="2"/>
                <a:endCxn id="1236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8" name="Google Shape;1248;p43"/>
              <p:cNvCxnSpPr>
                <a:stCxn id="1239" idx="4"/>
                <a:endCxn id="1240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49" name="Google Shape;1249;p43"/>
              <p:cNvCxnSpPr>
                <a:stCxn id="1239" idx="5"/>
                <a:endCxn id="1243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0" name="Google Shape;1250;p43"/>
              <p:cNvCxnSpPr>
                <a:stCxn id="1243" idx="0"/>
                <a:endCxn id="1242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1" name="Google Shape;1251;p43"/>
              <p:cNvCxnSpPr>
                <a:stCxn id="1242" idx="0"/>
                <a:endCxn id="1233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2" name="Google Shape;1252;p43"/>
              <p:cNvCxnSpPr>
                <a:stCxn id="1232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3" name="Google Shape;1253;p43"/>
              <p:cNvCxnSpPr>
                <a:stCxn id="1234" idx="1"/>
                <a:endCxn id="1235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4" name="Google Shape;1254;p43"/>
              <p:cNvCxnSpPr>
                <a:endCxn id="1241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5" name="Google Shape;1255;p43"/>
              <p:cNvCxnSpPr>
                <a:stCxn id="1238" idx="2"/>
                <a:endCxn id="1241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6" name="Google Shape;1256;p43"/>
              <p:cNvCxnSpPr>
                <a:stCxn id="1234" idx="7"/>
                <a:endCxn id="1238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7" name="Google Shape;1257;p43"/>
              <p:cNvCxnSpPr>
                <a:stCxn id="1234" idx="6"/>
                <a:endCxn id="1239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8" name="Google Shape;1258;p43"/>
              <p:cNvCxnSpPr>
                <a:stCxn id="1242" idx="1"/>
                <a:endCxn id="1238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59" name="Google Shape;1259;p43"/>
              <p:cNvCxnSpPr>
                <a:stCxn id="1232" idx="6"/>
                <a:endCxn id="1239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260" name="Google Shape;1260;p43"/>
            <p:cNvSpPr txBox="1"/>
            <p:nvPr/>
          </p:nvSpPr>
          <p:spPr>
            <a:xfrm>
              <a:off x="1440" y="912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61" name="Google Shape;1261;p43"/>
            <p:cNvSpPr txBox="1"/>
            <p:nvPr/>
          </p:nvSpPr>
          <p:spPr>
            <a:xfrm>
              <a:off x="2544" y="1968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1262" name="Google Shape;1262;p43"/>
            <p:cNvSpPr txBox="1"/>
            <p:nvPr/>
          </p:nvSpPr>
          <p:spPr>
            <a:xfrm>
              <a:off x="4032" y="2016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63" name="Google Shape;1263;p43"/>
            <p:cNvSpPr txBox="1"/>
            <p:nvPr/>
          </p:nvSpPr>
          <p:spPr>
            <a:xfrm>
              <a:off x="2449" y="1440"/>
              <a:ext cx="191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1264" name="Google Shape;1264;p43"/>
            <p:cNvSpPr txBox="1"/>
            <p:nvPr/>
          </p:nvSpPr>
          <p:spPr>
            <a:xfrm>
              <a:off x="1728" y="1440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265" name="Google Shape;1265;p43"/>
            <p:cNvSpPr txBox="1"/>
            <p:nvPr/>
          </p:nvSpPr>
          <p:spPr>
            <a:xfrm>
              <a:off x="3648" y="1968"/>
              <a:ext cx="193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1266" name="Google Shape;1266;p43"/>
            <p:cNvSpPr txBox="1"/>
            <p:nvPr/>
          </p:nvSpPr>
          <p:spPr>
            <a:xfrm>
              <a:off x="2592" y="960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67" name="Google Shape;1267;p43"/>
            <p:cNvSpPr txBox="1"/>
            <p:nvPr/>
          </p:nvSpPr>
          <p:spPr>
            <a:xfrm>
              <a:off x="1344" y="1824"/>
              <a:ext cx="193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268" name="Google Shape;1268;p43"/>
            <p:cNvSpPr txBox="1"/>
            <p:nvPr/>
          </p:nvSpPr>
          <p:spPr>
            <a:xfrm>
              <a:off x="4512" y="230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269" name="Google Shape;1269;p43"/>
            <p:cNvSpPr txBox="1"/>
            <p:nvPr/>
          </p:nvSpPr>
          <p:spPr>
            <a:xfrm>
              <a:off x="3600" y="25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3"/>
            <p:cNvSpPr txBox="1"/>
            <p:nvPr/>
          </p:nvSpPr>
          <p:spPr>
            <a:xfrm>
              <a:off x="3024" y="25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271" name="Google Shape;1271;p43"/>
            <p:cNvSpPr txBox="1"/>
            <p:nvPr/>
          </p:nvSpPr>
          <p:spPr>
            <a:xfrm>
              <a:off x="2352" y="230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272" name="Google Shape;1272;p43"/>
            <p:cNvSpPr txBox="1"/>
            <p:nvPr/>
          </p:nvSpPr>
          <p:spPr>
            <a:xfrm>
              <a:off x="2208" y="2640"/>
              <a:ext cx="288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/>
            </a:p>
          </p:txBody>
        </p:sp>
        <p:sp>
          <p:nvSpPr>
            <p:cNvPr id="1273" name="Google Shape;1273;p43"/>
            <p:cNvSpPr txBox="1"/>
            <p:nvPr/>
          </p:nvSpPr>
          <p:spPr>
            <a:xfrm>
              <a:off x="1248" y="2352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274" name="Google Shape;1274;p43"/>
            <p:cNvSpPr txBox="1"/>
            <p:nvPr/>
          </p:nvSpPr>
          <p:spPr>
            <a:xfrm>
              <a:off x="4080" y="1248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275" name="Google Shape;1275;p43"/>
            <p:cNvSpPr txBox="1"/>
            <p:nvPr/>
          </p:nvSpPr>
          <p:spPr>
            <a:xfrm>
              <a:off x="4704" y="13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1276" name="Google Shape;1276;p43"/>
            <p:cNvCxnSpPr>
              <a:stCxn id="1237" idx="6"/>
              <a:endCxn id="1243" idx="2"/>
            </p:cNvCxnSpPr>
            <p:nvPr/>
          </p:nvCxnSpPr>
          <p:spPr>
            <a:xfrm>
              <a:off x="2918" y="282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77" name="Google Shape;1277;p43"/>
            <p:cNvSpPr txBox="1"/>
            <p:nvPr/>
          </p:nvSpPr>
          <p:spPr>
            <a:xfrm>
              <a:off x="2929" y="1632"/>
              <a:ext cx="191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</a:t>
            </a:r>
            <a:endParaRPr/>
          </a:p>
        </p:txBody>
      </p:sp>
      <p:pic>
        <p:nvPicPr>
          <p:cNvPr id="1284" name="Google Shape;128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5520" y="548640"/>
            <a:ext cx="7802880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45"/>
          <p:cNvGrpSpPr/>
          <p:nvPr/>
        </p:nvGrpSpPr>
        <p:grpSpPr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1291" name="Google Shape;1291;p45"/>
            <p:cNvSpPr/>
            <p:nvPr/>
          </p:nvSpPr>
          <p:spPr>
            <a:xfrm>
              <a:off x="2261" y="2180"/>
              <a:ext cx="1938" cy="221"/>
            </a:xfrm>
            <a:custGeom>
              <a:avLst/>
              <a:gdLst/>
              <a:ahLst/>
              <a:cxnLst/>
              <a:rect l="l" t="t" r="r" b="b"/>
              <a:pathLst>
                <a:path w="1938" h="221" extrusionOk="0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657" y="2180"/>
              <a:ext cx="4231" cy="1271"/>
            </a:xfrm>
            <a:custGeom>
              <a:avLst/>
              <a:gdLst/>
              <a:ahLst/>
              <a:cxnLst/>
              <a:rect l="l" t="t" r="r" b="b"/>
              <a:pathLst>
                <a:path w="4231" h="1271" extrusionOk="0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007" y="2396"/>
              <a:ext cx="3789" cy="1313"/>
            </a:xfrm>
            <a:custGeom>
              <a:avLst/>
              <a:gdLst/>
              <a:ahLst/>
              <a:cxnLst/>
              <a:rect l="l" t="t" r="r" b="b"/>
              <a:pathLst>
                <a:path w="3789" h="1313" extrusionOk="0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996" y="2697"/>
              <a:ext cx="3784" cy="1330"/>
            </a:xfrm>
            <a:custGeom>
              <a:avLst/>
              <a:gdLst/>
              <a:ahLst/>
              <a:cxnLst/>
              <a:rect l="l" t="t" r="r" b="b"/>
              <a:pathLst>
                <a:path w="3784" h="1330" extrusionOk="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012" y="2735"/>
              <a:ext cx="3736" cy="1555"/>
            </a:xfrm>
            <a:custGeom>
              <a:avLst/>
              <a:gdLst/>
              <a:ahLst/>
              <a:cxnLst/>
              <a:rect l="l" t="t" r="r" b="b"/>
              <a:pathLst>
                <a:path w="3736" h="1555" extrusionOk="0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4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</a:t>
            </a:r>
            <a:endParaRPr/>
          </a:p>
        </p:txBody>
      </p:sp>
      <p:grpSp>
        <p:nvGrpSpPr>
          <p:cNvPr id="1297" name="Google Shape;1297;p45"/>
          <p:cNvGrpSpPr/>
          <p:nvPr/>
        </p:nvGrpSpPr>
        <p:grpSpPr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1298" name="Google Shape;1298;p45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299" name="Google Shape;1299;p45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300" name="Google Shape;1300;p45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301" name="Google Shape;1301;p45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1302" name="Google Shape;1302;p45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1303" name="Google Shape;1303;p45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304" name="Google Shape;1304;p45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1305" name="Google Shape;1305;p45"/>
            <p:cNvCxnSpPr>
              <a:stCxn id="1301" idx="2"/>
              <a:endCxn id="1300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45"/>
            <p:cNvCxnSpPr>
              <a:stCxn id="1301" idx="2"/>
              <a:endCxn id="1304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45"/>
            <p:cNvCxnSpPr>
              <a:stCxn id="1300" idx="2"/>
              <a:endCxn id="1299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45"/>
            <p:cNvCxnSpPr>
              <a:stCxn id="1304" idx="2"/>
              <a:endCxn id="1303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09" name="Google Shape;1309;p45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310" name="Google Shape;1310;p45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311" name="Google Shape;1311;p45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312" name="Google Shape;1312;p45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313" name="Google Shape;1313;p45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314" name="Google Shape;1314;p45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315" name="Google Shape;1315;p45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16" name="Google Shape;1316;p45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17" name="Google Shape;1317;p45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318" name="Google Shape;1318;p45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319" name="Google Shape;1319;p45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320" name="Google Shape;1320;p45"/>
              <p:cNvCxnSpPr>
                <a:stCxn id="1310" idx="2"/>
                <a:endCxn id="1312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45"/>
              <p:cNvCxnSpPr>
                <a:stCxn id="1310" idx="2"/>
                <a:endCxn id="1314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2" name="Google Shape;1322;p45"/>
              <p:cNvCxnSpPr>
                <a:stCxn id="1312" idx="2"/>
                <a:endCxn id="1311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3" name="Google Shape;1323;p45"/>
              <p:cNvCxnSpPr>
                <a:stCxn id="1312" idx="2"/>
                <a:endCxn id="1315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4" name="Google Shape;1324;p45"/>
              <p:cNvCxnSpPr>
                <a:stCxn id="1314" idx="2"/>
                <a:endCxn id="1313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45"/>
              <p:cNvCxnSpPr>
                <a:stCxn id="1311" idx="2"/>
                <a:endCxn id="1316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45"/>
              <p:cNvCxnSpPr>
                <a:stCxn id="1313" idx="2"/>
                <a:endCxn id="1317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7" name="Google Shape;1327;p45"/>
              <p:cNvCxnSpPr>
                <a:stCxn id="1313" idx="2"/>
                <a:endCxn id="1318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8" name="Google Shape;1328;p45"/>
              <p:cNvCxnSpPr>
                <a:stCxn id="1317" idx="2"/>
                <a:endCxn id="1319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29" name="Google Shape;1329;p45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1330" name="Google Shape;1330;p45"/>
            <p:cNvCxnSpPr>
              <a:stCxn id="1302" idx="2"/>
              <a:endCxn id="1329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31" name="Google Shape;1331;p45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332" name="Google Shape;1332;p45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333" name="Google Shape;1333;p45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334" name="Google Shape;1334;p45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335" name="Google Shape;1335;p45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336" name="Google Shape;1336;p45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337" name="Google Shape;1337;p45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38" name="Google Shape;1338;p45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39" name="Google Shape;1339;p45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340" name="Google Shape;1340;p45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341" name="Google Shape;1341;p45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342" name="Google Shape;1342;p45"/>
              <p:cNvCxnSpPr>
                <a:stCxn id="1332" idx="2"/>
                <a:endCxn id="1334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3" name="Google Shape;1343;p45"/>
              <p:cNvCxnSpPr>
                <a:stCxn id="1332" idx="2"/>
                <a:endCxn id="1336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45"/>
              <p:cNvCxnSpPr>
                <a:stCxn id="1334" idx="2"/>
                <a:endCxn id="1333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45"/>
              <p:cNvCxnSpPr>
                <a:stCxn id="1334" idx="2"/>
                <a:endCxn id="1337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45"/>
              <p:cNvCxnSpPr>
                <a:stCxn id="1336" idx="2"/>
                <a:endCxn id="1335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45"/>
              <p:cNvCxnSpPr>
                <a:stCxn id="1333" idx="2"/>
                <a:endCxn id="1338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45"/>
              <p:cNvCxnSpPr>
                <a:stCxn id="1335" idx="2"/>
                <a:endCxn id="1339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45"/>
              <p:cNvCxnSpPr>
                <a:stCxn id="1335" idx="2"/>
                <a:endCxn id="1340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45"/>
              <p:cNvCxnSpPr>
                <a:stCxn id="1339" idx="2"/>
                <a:endCxn id="1341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51" name="Google Shape;1351;p45"/>
            <p:cNvCxnSpPr>
              <a:stCxn id="1301" idx="2"/>
              <a:endCxn id="1332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45"/>
            <p:cNvCxnSpPr>
              <a:stCxn id="1298" idx="2"/>
              <a:endCxn id="1301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45"/>
            <p:cNvCxnSpPr>
              <a:stCxn id="1298" idx="2"/>
              <a:endCxn id="1310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45"/>
            <p:cNvCxnSpPr>
              <a:stCxn id="1298" idx="2"/>
              <a:endCxn id="1302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55" name="Google Shape;1355;p45"/>
          <p:cNvCxnSpPr/>
          <p:nvPr/>
        </p:nvCxnSpPr>
        <p:spPr>
          <a:xfrm>
            <a:off x="3" y="3276600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45"/>
          <p:cNvSpPr/>
          <p:nvPr/>
        </p:nvSpPr>
        <p:spPr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45"/>
          <p:cNvSpPr/>
          <p:nvPr/>
        </p:nvSpPr>
        <p:spPr>
          <a:xfrm>
            <a:off x="6245230" y="342741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5"/>
          <p:cNvSpPr/>
          <p:nvPr/>
        </p:nvSpPr>
        <p:spPr>
          <a:xfrm>
            <a:off x="3833815" y="3921126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45"/>
          <p:cNvSpPr/>
          <p:nvPr/>
        </p:nvSpPr>
        <p:spPr>
          <a:xfrm>
            <a:off x="6627815" y="385445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5"/>
          <p:cNvSpPr/>
          <p:nvPr/>
        </p:nvSpPr>
        <p:spPr>
          <a:xfrm>
            <a:off x="8372480" y="3870326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5"/>
          <p:cNvSpPr txBox="1"/>
          <p:nvPr/>
        </p:nvSpPr>
        <p:spPr>
          <a:xfrm>
            <a:off x="381002" y="1447800"/>
            <a:ext cx="2928937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Strategy: expand a cheapest node first:</a:t>
            </a:r>
            <a:endParaRPr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Fringe is a priority queue (priority: cumulative cost)</a:t>
            </a:r>
            <a:endParaRPr/>
          </a:p>
        </p:txBody>
      </p:sp>
      <p:grpSp>
        <p:nvGrpSpPr>
          <p:cNvPr id="1362" name="Google Shape;1362;p45"/>
          <p:cNvGrpSpPr/>
          <p:nvPr/>
        </p:nvGrpSpPr>
        <p:grpSpPr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1363" name="Google Shape;1363;p45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364" name="Google Shape;1364;p45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1365" name="Google Shape;1365;p45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366" name="Google Shape;1366;p45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1367" name="Google Shape;1367;p45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1368" name="Google Shape;1368;p45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70" name="Google Shape;1370;p45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371" name="Google Shape;1371;p45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372" name="Google Shape;1372;p45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373" name="Google Shape;1373;p45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375" name="Google Shape;1375;p45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1376" name="Google Shape;1376;p45"/>
              <p:cNvCxnSpPr>
                <a:stCxn id="1364" idx="5"/>
                <a:endCxn id="1368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77" name="Google Shape;1377;p45"/>
              <p:cNvCxnSpPr>
                <a:stCxn id="1368" idx="5"/>
                <a:endCxn id="1369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78" name="Google Shape;1378;p45"/>
              <p:cNvCxnSpPr>
                <a:stCxn id="1372" idx="3"/>
                <a:endCxn id="1369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79" name="Google Shape;1379;p45"/>
              <p:cNvCxnSpPr>
                <a:stCxn id="1372" idx="2"/>
                <a:endCxn id="1368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0" name="Google Shape;1380;p45"/>
              <p:cNvCxnSpPr>
                <a:stCxn id="1371" idx="4"/>
                <a:endCxn id="1372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1" name="Google Shape;1381;p45"/>
              <p:cNvCxnSpPr>
                <a:stCxn id="1371" idx="5"/>
                <a:endCxn id="1375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2" name="Google Shape;1382;p45"/>
              <p:cNvCxnSpPr>
                <a:stCxn id="1375" idx="0"/>
                <a:endCxn id="1374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3" name="Google Shape;1383;p45"/>
              <p:cNvCxnSpPr>
                <a:stCxn id="1374" idx="0"/>
                <a:endCxn id="1365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4" name="Google Shape;1384;p45"/>
              <p:cNvCxnSpPr>
                <a:stCxn id="1364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5" name="Google Shape;1385;p45"/>
              <p:cNvCxnSpPr>
                <a:stCxn id="1366" idx="1"/>
                <a:endCxn id="1367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6" name="Google Shape;1386;p45"/>
              <p:cNvCxnSpPr>
                <a:endCxn id="1373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7" name="Google Shape;1387;p45"/>
              <p:cNvCxnSpPr>
                <a:stCxn id="1370" idx="2"/>
                <a:endCxn id="1373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8" name="Google Shape;1388;p45"/>
              <p:cNvCxnSpPr>
                <a:stCxn id="1366" idx="7"/>
                <a:endCxn id="1370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9" name="Google Shape;1389;p45"/>
              <p:cNvCxnSpPr>
                <a:stCxn id="1366" idx="6"/>
                <a:endCxn id="1371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90" name="Google Shape;1390;p45"/>
              <p:cNvCxnSpPr>
                <a:stCxn id="1374" idx="1"/>
                <a:endCxn id="1370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91" name="Google Shape;1391;p45"/>
              <p:cNvCxnSpPr>
                <a:stCxn id="1364" idx="6"/>
                <a:endCxn id="1371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1392" name="Google Shape;1392;p45"/>
            <p:cNvCxnSpPr>
              <a:stCxn id="1369" idx="6"/>
              <a:endCxn id="1375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393" name="Google Shape;1393;p45"/>
          <p:cNvSpPr txBox="1"/>
          <p:nvPr/>
        </p:nvSpPr>
        <p:spPr>
          <a:xfrm>
            <a:off x="4267201" y="3868738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394" name="Google Shape;1394;p45"/>
          <p:cNvSpPr txBox="1"/>
          <p:nvPr/>
        </p:nvSpPr>
        <p:spPr>
          <a:xfrm>
            <a:off x="7024689" y="3798887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1395" name="Google Shape;1395;p45"/>
          <p:cNvSpPr txBox="1"/>
          <p:nvPr/>
        </p:nvSpPr>
        <p:spPr>
          <a:xfrm>
            <a:off x="8734429" y="37957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396" name="Google Shape;1396;p45"/>
          <p:cNvSpPr/>
          <p:nvPr/>
        </p:nvSpPr>
        <p:spPr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45"/>
          <p:cNvSpPr/>
          <p:nvPr/>
        </p:nvSpPr>
        <p:spPr>
          <a:xfrm>
            <a:off x="8388356" y="4381502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45"/>
          <p:cNvSpPr txBox="1"/>
          <p:nvPr/>
        </p:nvSpPr>
        <p:spPr>
          <a:xfrm>
            <a:off x="8759829" y="43037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1399" name="Google Shape;1399;p45"/>
          <p:cNvSpPr/>
          <p:nvPr/>
        </p:nvSpPr>
        <p:spPr>
          <a:xfrm>
            <a:off x="3276606" y="43989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45"/>
          <p:cNvSpPr/>
          <p:nvPr/>
        </p:nvSpPr>
        <p:spPr>
          <a:xfrm>
            <a:off x="3960815" y="43973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5"/>
          <p:cNvSpPr/>
          <p:nvPr/>
        </p:nvSpPr>
        <p:spPr>
          <a:xfrm>
            <a:off x="4789488" y="4389435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5"/>
          <p:cNvSpPr txBox="1"/>
          <p:nvPr/>
        </p:nvSpPr>
        <p:spPr>
          <a:xfrm>
            <a:off x="3565529" y="43545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403" name="Google Shape;1403;p45"/>
          <p:cNvSpPr txBox="1"/>
          <p:nvPr/>
        </p:nvSpPr>
        <p:spPr>
          <a:xfrm>
            <a:off x="4154489" y="45069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1404" name="Google Shape;1404;p45"/>
          <p:cNvSpPr txBox="1"/>
          <p:nvPr/>
        </p:nvSpPr>
        <p:spPr>
          <a:xfrm>
            <a:off x="5084765" y="432752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405" name="Google Shape;1405;p45"/>
          <p:cNvSpPr/>
          <p:nvPr/>
        </p:nvSpPr>
        <p:spPr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45"/>
          <p:cNvSpPr/>
          <p:nvPr/>
        </p:nvSpPr>
        <p:spPr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45"/>
          <p:cNvSpPr/>
          <p:nvPr/>
        </p:nvSpPr>
        <p:spPr>
          <a:xfrm>
            <a:off x="3257556" y="49450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5"/>
          <p:cNvSpPr/>
          <p:nvPr/>
        </p:nvSpPr>
        <p:spPr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5"/>
          <p:cNvSpPr/>
          <p:nvPr/>
        </p:nvSpPr>
        <p:spPr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5"/>
          <p:cNvSpPr/>
          <p:nvPr/>
        </p:nvSpPr>
        <p:spPr>
          <a:xfrm>
            <a:off x="4437063" y="49180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5"/>
          <p:cNvSpPr/>
          <p:nvPr/>
        </p:nvSpPr>
        <p:spPr>
          <a:xfrm>
            <a:off x="5113339" y="4926011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5"/>
          <p:cNvSpPr txBox="1"/>
          <p:nvPr/>
        </p:nvSpPr>
        <p:spPr>
          <a:xfrm>
            <a:off x="5387977" y="48625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413" name="Google Shape;1413;p45"/>
          <p:cNvSpPr txBox="1"/>
          <p:nvPr/>
        </p:nvSpPr>
        <p:spPr>
          <a:xfrm>
            <a:off x="4686301" y="4868863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1414" name="Google Shape;1414;p45"/>
          <p:cNvSpPr/>
          <p:nvPr/>
        </p:nvSpPr>
        <p:spPr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45"/>
          <p:cNvSpPr/>
          <p:nvPr/>
        </p:nvSpPr>
        <p:spPr>
          <a:xfrm>
            <a:off x="5111756" y="54530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5"/>
          <p:cNvSpPr txBox="1"/>
          <p:nvPr/>
        </p:nvSpPr>
        <p:spPr>
          <a:xfrm>
            <a:off x="5376865" y="53975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1417" name="Google Shape;1417;p45"/>
          <p:cNvSpPr/>
          <p:nvPr/>
        </p:nvSpPr>
        <p:spPr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45"/>
          <p:cNvSpPr/>
          <p:nvPr/>
        </p:nvSpPr>
        <p:spPr>
          <a:xfrm>
            <a:off x="5375280" y="5981702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5"/>
          <p:cNvSpPr txBox="1"/>
          <p:nvPr/>
        </p:nvSpPr>
        <p:spPr>
          <a:xfrm>
            <a:off x="5641977" y="592455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420" name="Google Shape;1420;p45"/>
          <p:cNvSpPr txBox="1"/>
          <p:nvPr/>
        </p:nvSpPr>
        <p:spPr>
          <a:xfrm>
            <a:off x="4481513" y="592455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1421" name="Google Shape;1421;p45"/>
          <p:cNvSpPr/>
          <p:nvPr/>
        </p:nvSpPr>
        <p:spPr>
          <a:xfrm>
            <a:off x="4860930" y="5962653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5"/>
          <p:cNvSpPr/>
          <p:nvPr/>
        </p:nvSpPr>
        <p:spPr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45"/>
          <p:cNvSpPr/>
          <p:nvPr/>
        </p:nvSpPr>
        <p:spPr>
          <a:xfrm>
            <a:off x="6954839" y="43846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5"/>
          <p:cNvSpPr/>
          <p:nvPr/>
        </p:nvSpPr>
        <p:spPr>
          <a:xfrm>
            <a:off x="6253163" y="4383085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45"/>
          <p:cNvSpPr txBox="1"/>
          <p:nvPr/>
        </p:nvSpPr>
        <p:spPr>
          <a:xfrm>
            <a:off x="6488113" y="432752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1426" name="Google Shape;1426;p45"/>
          <p:cNvSpPr txBox="1"/>
          <p:nvPr/>
        </p:nvSpPr>
        <p:spPr>
          <a:xfrm>
            <a:off x="7204077" y="43164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5"/>
          <p:cNvSpPr txBox="1"/>
          <p:nvPr/>
        </p:nvSpPr>
        <p:spPr>
          <a:xfrm>
            <a:off x="6550029" y="33528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1429" name="Google Shape;1429;p45"/>
          <p:cNvSpPr txBox="1"/>
          <p:nvPr/>
        </p:nvSpPr>
        <p:spPr>
          <a:xfrm>
            <a:off x="3554413" y="4867275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430" name="Google Shape;1430;p45"/>
          <p:cNvSpPr txBox="1"/>
          <p:nvPr/>
        </p:nvSpPr>
        <p:spPr>
          <a:xfrm>
            <a:off x="4884737" y="19748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431" name="Google Shape;1431;p45"/>
          <p:cNvSpPr txBox="1"/>
          <p:nvPr/>
        </p:nvSpPr>
        <p:spPr>
          <a:xfrm>
            <a:off x="5878513" y="2128839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1432" name="Google Shape;1432;p45"/>
          <p:cNvSpPr txBox="1"/>
          <p:nvPr/>
        </p:nvSpPr>
        <p:spPr>
          <a:xfrm>
            <a:off x="4735513" y="26225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33" name="Google Shape;1433;p45"/>
          <p:cNvSpPr txBox="1"/>
          <p:nvPr/>
        </p:nvSpPr>
        <p:spPr>
          <a:xfrm>
            <a:off x="5224461" y="16573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34" name="Google Shape;1434;p45"/>
          <p:cNvSpPr txBox="1"/>
          <p:nvPr/>
        </p:nvSpPr>
        <p:spPr>
          <a:xfrm>
            <a:off x="5035549" y="12192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35" name="Google Shape;1435;p45"/>
          <p:cNvSpPr txBox="1"/>
          <p:nvPr/>
        </p:nvSpPr>
        <p:spPr>
          <a:xfrm>
            <a:off x="5753101" y="163989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1436" name="Google Shape;1436;p45"/>
          <p:cNvSpPr txBox="1"/>
          <p:nvPr/>
        </p:nvSpPr>
        <p:spPr>
          <a:xfrm>
            <a:off x="6683377" y="225266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1437" name="Google Shape;1437;p45"/>
          <p:cNvSpPr txBox="1"/>
          <p:nvPr/>
        </p:nvSpPr>
        <p:spPr>
          <a:xfrm>
            <a:off x="7013573" y="212566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38" name="Google Shape;1438;p45"/>
          <p:cNvSpPr txBox="1"/>
          <p:nvPr/>
        </p:nvSpPr>
        <p:spPr>
          <a:xfrm>
            <a:off x="5467353" y="28511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1439" name="Google Shape;1439;p45"/>
          <p:cNvSpPr txBox="1"/>
          <p:nvPr/>
        </p:nvSpPr>
        <p:spPr>
          <a:xfrm>
            <a:off x="7540625" y="2371727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40" name="Google Shape;1440;p45"/>
          <p:cNvSpPr txBox="1"/>
          <p:nvPr/>
        </p:nvSpPr>
        <p:spPr>
          <a:xfrm>
            <a:off x="7556501" y="17208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41" name="Google Shape;1441;p45"/>
          <p:cNvSpPr/>
          <p:nvPr/>
        </p:nvSpPr>
        <p:spPr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45"/>
          <p:cNvSpPr txBox="1"/>
          <p:nvPr/>
        </p:nvSpPr>
        <p:spPr>
          <a:xfrm>
            <a:off x="914401" y="4827588"/>
            <a:ext cx="1158875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contours</a:t>
            </a:r>
            <a:endParaRPr/>
          </a:p>
        </p:txBody>
      </p:sp>
      <p:sp>
        <p:nvSpPr>
          <p:cNvPr id="1443" name="Google Shape;1443;p45"/>
          <p:cNvSpPr txBox="1"/>
          <p:nvPr/>
        </p:nvSpPr>
        <p:spPr>
          <a:xfrm>
            <a:off x="6134101" y="1827215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6"/>
          <p:cNvSpPr/>
          <p:nvPr/>
        </p:nvSpPr>
        <p:spPr>
          <a:xfrm>
            <a:off x="9144001" y="1828801"/>
            <a:ext cx="1616075" cy="2381251"/>
          </a:xfrm>
          <a:custGeom>
            <a:avLst/>
            <a:gdLst/>
            <a:ahLst/>
            <a:cxnLst/>
            <a:rect l="l" t="t" r="r" b="b"/>
            <a:pathLst>
              <a:path w="1018" h="1500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46"/>
          <p:cNvSpPr/>
          <p:nvPr/>
        </p:nvSpPr>
        <p:spPr>
          <a:xfrm>
            <a:off x="9296401" y="1828802"/>
            <a:ext cx="1371600" cy="1904841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46"/>
          <p:cNvSpPr txBox="1"/>
          <p:nvPr/>
        </p:nvSpPr>
        <p:spPr>
          <a:xfrm>
            <a:off x="9907589" y="2208214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452" name="Google Shape;1452;p4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 (UCS) Properties</a:t>
            </a:r>
            <a:endParaRPr/>
          </a:p>
        </p:txBody>
      </p:sp>
      <p:sp>
        <p:nvSpPr>
          <p:cNvPr id="1453" name="Google Shape;1453;p46"/>
          <p:cNvSpPr txBox="1">
            <a:spLocks noGrp="1"/>
          </p:cNvSpPr>
          <p:nvPr>
            <p:ph type="body" idx="1"/>
          </p:nvPr>
        </p:nvSpPr>
        <p:spPr>
          <a:xfrm>
            <a:off x="406400" y="1366838"/>
            <a:ext cx="7366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What nodes does UCS expand?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Processes all nodes with cost less than cheapest solution!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If that solution costs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ε </a:t>
            </a:r>
            <a:r>
              <a:rPr lang="en-US" sz="2000" i="1" dirty="0"/>
              <a:t>,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/>
              <a:t>then the “effective depth” is roughly 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endParaRPr sz="2000"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i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*/ε</a:t>
            </a:r>
            <a:r>
              <a:rPr lang="en-US" sz="2000" dirty="0"/>
              <a:t>) (exponential in effective depth)</a:t>
            </a:r>
            <a:endParaRPr dirty="0"/>
          </a:p>
          <a:p>
            <a:pPr marL="1600000" lvl="3" indent="-152372" algn="l" rtl="0"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How much space does the fringe take?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 i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*/ε</a:t>
            </a:r>
            <a:r>
              <a:rPr lang="en-US" sz="2000" dirty="0"/>
              <a:t>)</a:t>
            </a:r>
            <a:endParaRPr dirty="0"/>
          </a:p>
          <a:p>
            <a:pPr marL="1600000" lvl="3" indent="-152372" algn="l" rtl="0"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Is it complete?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Assuming best solution has a finite cost and minimum arc cost is positive, yes!</a:t>
            </a:r>
            <a:endParaRPr dirty="0"/>
          </a:p>
          <a:p>
            <a:pPr marL="1142858" lvl="2" indent="-177772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 dirty="0"/>
          </a:p>
          <a:p>
            <a:pPr marL="342858" lvl="0" indent="-34285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Is it optimal?</a:t>
            </a:r>
            <a:endParaRPr dirty="0"/>
          </a:p>
          <a:p>
            <a:pPr marL="742857" lvl="1" indent="-28571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Yes!  </a:t>
            </a:r>
            <a:r>
              <a:rPr lang="en-US" sz="2000"/>
              <a:t>(Proof via A*)</a:t>
            </a:r>
            <a:endParaRPr/>
          </a:p>
          <a:p>
            <a:pPr marL="342858" lvl="0" indent="-139658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  <p:sp>
        <p:nvSpPr>
          <p:cNvPr id="1454" name="Google Shape;1454;p46"/>
          <p:cNvSpPr/>
          <p:nvPr/>
        </p:nvSpPr>
        <p:spPr>
          <a:xfrm>
            <a:off x="8655051" y="2001835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46"/>
          <p:cNvSpPr/>
          <p:nvPr/>
        </p:nvSpPr>
        <p:spPr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46"/>
          <p:cNvSpPr/>
          <p:nvPr/>
        </p:nvSpPr>
        <p:spPr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46"/>
          <p:cNvSpPr/>
          <p:nvPr/>
        </p:nvSpPr>
        <p:spPr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46"/>
          <p:cNvSpPr/>
          <p:nvPr/>
        </p:nvSpPr>
        <p:spPr>
          <a:xfrm>
            <a:off x="9890123" y="2162175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46"/>
          <p:cNvSpPr txBox="1"/>
          <p:nvPr/>
        </p:nvSpPr>
        <p:spPr>
          <a:xfrm>
            <a:off x="9601201" y="1981202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1460" name="Google Shape;1460;p46"/>
          <p:cNvSpPr/>
          <p:nvPr/>
        </p:nvSpPr>
        <p:spPr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46"/>
          <p:cNvSpPr/>
          <p:nvPr/>
        </p:nvSpPr>
        <p:spPr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46"/>
          <p:cNvSpPr/>
          <p:nvPr/>
        </p:nvSpPr>
        <p:spPr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46"/>
          <p:cNvSpPr/>
          <p:nvPr/>
        </p:nvSpPr>
        <p:spPr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46"/>
          <p:cNvSpPr txBox="1"/>
          <p:nvPr/>
        </p:nvSpPr>
        <p:spPr>
          <a:xfrm>
            <a:off x="7239000" y="2602472"/>
            <a:ext cx="14478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“tiers”</a:t>
            </a:r>
            <a:endParaRPr/>
          </a:p>
        </p:txBody>
      </p:sp>
      <p:sp>
        <p:nvSpPr>
          <p:cNvPr id="1465" name="Google Shape;1465;p46"/>
          <p:cNvSpPr/>
          <p:nvPr/>
        </p:nvSpPr>
        <p:spPr>
          <a:xfrm>
            <a:off x="9601200" y="1905162"/>
            <a:ext cx="838200" cy="1219041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46"/>
          <p:cNvSpPr txBox="1"/>
          <p:nvPr/>
        </p:nvSpPr>
        <p:spPr>
          <a:xfrm>
            <a:off x="10995027" y="2865436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3</a:t>
            </a:r>
            <a:endParaRPr/>
          </a:p>
        </p:txBody>
      </p:sp>
      <p:sp>
        <p:nvSpPr>
          <p:cNvPr id="1467" name="Google Shape;1467;p46"/>
          <p:cNvSpPr txBox="1"/>
          <p:nvPr/>
        </p:nvSpPr>
        <p:spPr>
          <a:xfrm>
            <a:off x="10820402" y="2470148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2</a:t>
            </a:r>
            <a:endParaRPr/>
          </a:p>
        </p:txBody>
      </p:sp>
      <p:sp>
        <p:nvSpPr>
          <p:cNvPr id="1468" name="Google Shape;1468;p46"/>
          <p:cNvSpPr txBox="1"/>
          <p:nvPr/>
        </p:nvSpPr>
        <p:spPr>
          <a:xfrm>
            <a:off x="10604502" y="2092324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7"/>
          <p:cNvSpPr/>
          <p:nvPr/>
        </p:nvSpPr>
        <p:spPr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4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Issues</a:t>
            </a:r>
            <a:endParaRPr/>
          </a:p>
        </p:txBody>
      </p:sp>
      <p:sp>
        <p:nvSpPr>
          <p:cNvPr id="1476" name="Google Shape;1476;p47"/>
          <p:cNvSpPr txBox="1">
            <a:spLocks noGrp="1"/>
          </p:cNvSpPr>
          <p:nvPr>
            <p:ph type="body" idx="1"/>
          </p:nvPr>
        </p:nvSpPr>
        <p:spPr>
          <a:xfrm>
            <a:off x="457203" y="1447801"/>
            <a:ext cx="64769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Remember: UCS explores increasing cost contours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58" lvl="0" indent="-3428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good: UCS is complete and optimal!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58" lvl="0" indent="-3428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bad:</a:t>
            </a:r>
            <a:endParaRPr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Explores options in every “direction”</a:t>
            </a:r>
            <a:endParaRPr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 information about goal location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58" lvl="0" indent="-3428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We’ll fix that soon!</a:t>
            </a:r>
            <a:endParaRPr/>
          </a:p>
          <a:p>
            <a:pPr marL="342858" lvl="0" indent="-1650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sp>
        <p:nvSpPr>
          <p:cNvPr id="1477" name="Google Shape;1477;p47"/>
          <p:cNvSpPr/>
          <p:nvPr/>
        </p:nvSpPr>
        <p:spPr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47"/>
          <p:cNvSpPr txBox="1"/>
          <p:nvPr/>
        </p:nvSpPr>
        <p:spPr>
          <a:xfrm>
            <a:off x="9113839" y="5006979"/>
            <a:ext cx="914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479" name="Google Shape;1479;p47"/>
          <p:cNvSpPr/>
          <p:nvPr/>
        </p:nvSpPr>
        <p:spPr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7"/>
          <p:cNvSpPr txBox="1"/>
          <p:nvPr/>
        </p:nvSpPr>
        <p:spPr>
          <a:xfrm>
            <a:off x="10363200" y="5030791"/>
            <a:ext cx="914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</p:txBody>
      </p:sp>
      <p:sp>
        <p:nvSpPr>
          <p:cNvPr id="1481" name="Google Shape;1481;p47"/>
          <p:cNvSpPr/>
          <p:nvPr/>
        </p:nvSpPr>
        <p:spPr>
          <a:xfrm>
            <a:off x="9007479" y="4549779"/>
            <a:ext cx="869951" cy="86995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2" name="Google Shape;1482;p47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1483" name="Google Shape;1483;p47"/>
            <p:cNvSpPr/>
            <p:nvPr/>
          </p:nvSpPr>
          <p:spPr>
            <a:xfrm>
              <a:off x="8516935" y="1412876"/>
              <a:ext cx="1616075" cy="2381251"/>
            </a:xfrm>
            <a:custGeom>
              <a:avLst/>
              <a:gdLst/>
              <a:ahLst/>
              <a:cxnLst/>
              <a:rect l="l" t="t" r="r" b="b"/>
              <a:pathLst>
                <a:path w="1018" h="1500" extrusionOk="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8023224" y="1560515"/>
              <a:ext cx="2927351" cy="2554287"/>
            </a:xfrm>
            <a:custGeom>
              <a:avLst/>
              <a:gdLst/>
              <a:ahLst/>
              <a:cxnLst/>
              <a:rect l="l" t="t" r="r" b="b"/>
              <a:pathLst>
                <a:path w="1844" h="1609" extrusionOk="0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7"/>
            <p:cNvSpPr txBox="1"/>
            <p:nvPr/>
          </p:nvSpPr>
          <p:spPr>
            <a:xfrm>
              <a:off x="9275761" y="1766891"/>
              <a:ext cx="274639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8805861" y="2395539"/>
              <a:ext cx="1181100" cy="557212"/>
            </a:xfrm>
            <a:custGeom>
              <a:avLst/>
              <a:gdLst/>
              <a:ahLst/>
              <a:cxnLst/>
              <a:rect l="l" t="t" r="r" b="b"/>
              <a:pathLst>
                <a:path w="744" h="351" extrusionOk="0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9061449" y="2127251"/>
              <a:ext cx="747712" cy="293688"/>
            </a:xfrm>
            <a:custGeom>
              <a:avLst/>
              <a:gdLst/>
              <a:ahLst/>
              <a:cxnLst/>
              <a:rect l="l" t="t" r="r" b="b"/>
              <a:pathLst>
                <a:path w="471" h="185" extrusionOk="0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7"/>
            <p:cNvSpPr txBox="1"/>
            <p:nvPr/>
          </p:nvSpPr>
          <p:spPr>
            <a:xfrm>
              <a:off x="10299700" y="2495551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3</a:t>
              </a:r>
              <a:endParaRPr/>
            </a:p>
          </p:txBody>
        </p:sp>
        <p:sp>
          <p:nvSpPr>
            <p:cNvPr id="1494" name="Google Shape;1494;p47"/>
            <p:cNvSpPr txBox="1"/>
            <p:nvPr/>
          </p:nvSpPr>
          <p:spPr>
            <a:xfrm>
              <a:off x="10172700" y="2100263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2</a:t>
              </a:r>
              <a:endParaRPr/>
            </a:p>
          </p:txBody>
        </p:sp>
        <p:sp>
          <p:nvSpPr>
            <p:cNvPr id="1495" name="Google Shape;1495;p47"/>
            <p:cNvSpPr txBox="1"/>
            <p:nvPr/>
          </p:nvSpPr>
          <p:spPr>
            <a:xfrm>
              <a:off x="9972673" y="1722440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1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BFS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BFS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5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One Queue</a:t>
            </a:r>
            <a:endParaRPr/>
          </a:p>
        </p:txBody>
      </p:sp>
      <p:sp>
        <p:nvSpPr>
          <p:cNvPr id="1530" name="Google Shape;1530;p52"/>
          <p:cNvSpPr txBox="1">
            <a:spLocks noGrp="1"/>
          </p:cNvSpPr>
          <p:nvPr>
            <p:ph type="body" idx="1"/>
          </p:nvPr>
        </p:nvSpPr>
        <p:spPr>
          <a:xfrm>
            <a:off x="381000" y="1443036"/>
            <a:ext cx="5842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All these search algorithms are the same except for fringe strategies</a:t>
            </a:r>
            <a:endParaRPr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Conceptually, all fringes are priority queues (i.e. collections of nodes with attached priorities)</a:t>
            </a:r>
            <a:endParaRPr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Practically, for DFS and BFS, you can avoid the log(n) overhead from an actual priority queue, by using stacks and queues</a:t>
            </a:r>
            <a:endParaRPr/>
          </a:p>
          <a:p>
            <a:pPr marL="742857" lvl="1" indent="-28571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Can even code one implementation that takes a variable queuing object</a:t>
            </a:r>
            <a:endParaRPr/>
          </a:p>
        </p:txBody>
      </p:sp>
      <p:pic>
        <p:nvPicPr>
          <p:cNvPr id="1531" name="Google Shape;15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900" y="1296458"/>
            <a:ext cx="5753099" cy="447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Planning Agents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381000" y="1676400"/>
            <a:ext cx="59435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Planning agents:</a:t>
            </a:r>
            <a:endParaRPr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Ask “what if”</a:t>
            </a:r>
            <a:endParaRPr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Decisions based on (hypothesized) consequences of actions</a:t>
            </a:r>
            <a:endParaRPr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Must have a model of how the world evolves in response to actions</a:t>
            </a:r>
            <a:endParaRPr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Must formulate a goal (test)</a:t>
            </a:r>
            <a:endParaRPr/>
          </a:p>
          <a:p>
            <a:pPr marL="742857" lvl="1" indent="-285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>
                <a:solidFill>
                  <a:srgbClr val="FF0000"/>
                </a:solidFill>
              </a:rPr>
              <a:t>Consider how the world WOULD BE</a:t>
            </a:r>
            <a:endParaRPr/>
          </a:p>
          <a:p>
            <a:pPr marL="742857" lvl="1" indent="-158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FF0000"/>
              </a:solidFill>
            </a:endParaRPr>
          </a:p>
          <a:p>
            <a:pPr marL="342858" lvl="0" indent="-342858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Optimal vs. complete planning</a:t>
            </a:r>
            <a:endParaRPr/>
          </a:p>
          <a:p>
            <a:pPr marL="742857" lvl="1" indent="-15871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58" lvl="0" indent="-342858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Planning vs. replanning</a:t>
            </a:r>
            <a:endParaRPr sz="2000"/>
          </a:p>
        </p:txBody>
      </p:sp>
      <p:graphicFrame>
        <p:nvGraphicFramePr>
          <p:cNvPr id="142" name="Google Shape;142;p7"/>
          <p:cNvGraphicFramePr/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595813" imgH="1622425" progId="MSPhotoEd.3">
                  <p:embed/>
                </p:oleObj>
              </mc:Choice>
              <mc:Fallback>
                <p:oleObj r:id="rId3" imgW="4595813" imgH="1622425" progId="MSPhotoEd.3">
                  <p:embed/>
                  <p:pic>
                    <p:nvPicPr>
                      <p:cNvPr id="142" name="Google Shape;142;p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Google Shape;143;p7"/>
          <p:cNvGraphicFramePr/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79937" imgH="1608139" progId="MSPhotoEd.3">
                  <p:embed/>
                </p:oleObj>
              </mc:Choice>
              <mc:Fallback>
                <p:oleObj r:id="rId5" imgW="4579937" imgH="1608139" progId="MSPhotoEd.3">
                  <p:embed/>
                  <p:pic>
                    <p:nvPicPr>
                      <p:cNvPr id="143" name="Google Shape;143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" name="Google Shape;14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9043" y="1747400"/>
            <a:ext cx="5262855" cy="41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5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and Models</a:t>
            </a:r>
            <a:endParaRPr/>
          </a:p>
        </p:txBody>
      </p:sp>
      <p:sp>
        <p:nvSpPr>
          <p:cNvPr id="1538" name="Google Shape;1538;p53"/>
          <p:cNvSpPr txBox="1">
            <a:spLocks noGrp="1"/>
          </p:cNvSpPr>
          <p:nvPr>
            <p:ph type="body" idx="1"/>
          </p:nvPr>
        </p:nvSpPr>
        <p:spPr>
          <a:xfrm>
            <a:off x="406400" y="1524000"/>
            <a:ext cx="4699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Search operates over models of the world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The agent doesn’t actually try all the plans out in the real world!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Planning is all “in simulation”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Your search is only as good as your models…</a:t>
            </a:r>
            <a:endParaRPr/>
          </a:p>
        </p:txBody>
      </p:sp>
      <p:pic>
        <p:nvPicPr>
          <p:cNvPr id="1539" name="Google Shape;15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391" y="1532614"/>
            <a:ext cx="6552150" cy="455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D95E-D79B-A278-4496-42E855A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776DC-CC25-0379-18D4-4D01A59203C4}"/>
              </a:ext>
            </a:extLst>
          </p:cNvPr>
          <p:cNvSpPr txBox="1"/>
          <p:nvPr/>
        </p:nvSpPr>
        <p:spPr>
          <a:xfrm>
            <a:off x="1742640" y="111760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Foodie Pacman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6EB3D-80CD-4E5C-FF5D-E82029AD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54" y="1331926"/>
            <a:ext cx="7058911" cy="55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8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D95E-D79B-A278-4496-42E855A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Example (Solution)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D23CD-F2BC-2154-1529-34D756CC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71" y="1201688"/>
            <a:ext cx="5949858" cy="5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4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D95E-D79B-A278-4496-42E855A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5BBEC-2A92-859B-1903-44AFB0C1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8" y="1207609"/>
            <a:ext cx="5403444" cy="54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2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D95E-D79B-A278-4496-42E855AB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 Example (solution)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533F5-55CF-2E72-19B7-D145A90A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26" y="4293053"/>
            <a:ext cx="6315075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38FA9-CA8C-1EC7-0619-DDCAA78C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30" y="1207022"/>
            <a:ext cx="4105776" cy="28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nearest dot and eat it</a:t>
            </a:r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Precompute optimal plan, execute it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Problems</a:t>
            </a:r>
            <a:endParaRPr/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164" y="1144408"/>
            <a:ext cx="8524096" cy="522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Problems</a:t>
            </a:r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1"/>
          </p:nvPr>
        </p:nvSpPr>
        <p:spPr>
          <a:xfrm>
            <a:off x="2057400" y="14478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 </a:t>
            </a:r>
            <a:r>
              <a:rPr lang="en-US" sz="2800">
                <a:solidFill>
                  <a:srgbClr val="FF0000"/>
                </a:solidFill>
              </a:rPr>
              <a:t>search</a:t>
            </a:r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problem</a:t>
            </a:r>
            <a:r>
              <a:rPr lang="en-US" sz="2800"/>
              <a:t> consists of: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 state space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 successor function</a:t>
            </a:r>
            <a:endParaRPr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	(with actions, costs)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857" lvl="1" indent="-2857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 start state and a goal test</a:t>
            </a:r>
            <a:endParaRPr/>
          </a:p>
          <a:p>
            <a:pPr marL="742857" lvl="1" indent="-13331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58" lvl="0" indent="-342858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 </a:t>
            </a:r>
            <a:r>
              <a:rPr lang="en-US" sz="2800">
                <a:solidFill>
                  <a:srgbClr val="FF0000"/>
                </a:solidFill>
              </a:rPr>
              <a:t>solution</a:t>
            </a:r>
            <a:r>
              <a:rPr lang="en-US" sz="2800"/>
              <a:t> is a sequence of actions (a plan) which transforms the start state to a goal state</a:t>
            </a:r>
            <a:endParaRPr/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3" y="2174876"/>
            <a:ext cx="560388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9949" y="2174875"/>
            <a:ext cx="55245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6405" y="2174875"/>
            <a:ext cx="544513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1" y="2174875"/>
            <a:ext cx="55245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91549" y="2174877"/>
            <a:ext cx="552451" cy="5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7813" y="2174875"/>
            <a:ext cx="560387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81605" y="2174875"/>
            <a:ext cx="544513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1" y="3671888"/>
            <a:ext cx="560388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9101" y="3325813"/>
            <a:ext cx="552451" cy="56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8149" y="4087813"/>
            <a:ext cx="552451" cy="560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1"/>
          <p:cNvCxnSpPr/>
          <p:nvPr/>
        </p:nvCxnSpPr>
        <p:spPr>
          <a:xfrm rot="10800000" flipH="1">
            <a:off x="7162800" y="3581400"/>
            <a:ext cx="762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11"/>
          <p:cNvCxnSpPr/>
          <p:nvPr/>
        </p:nvCxnSpPr>
        <p:spPr>
          <a:xfrm>
            <a:off x="7162800" y="4114800"/>
            <a:ext cx="7620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11"/>
          <p:cNvSpPr txBox="1"/>
          <p:nvPr/>
        </p:nvSpPr>
        <p:spPr>
          <a:xfrm>
            <a:off x="6934200" y="3200400"/>
            <a:ext cx="9906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“N”, 1.0</a:t>
            </a:r>
            <a:endParaRPr/>
          </a:p>
        </p:txBody>
      </p:sp>
      <p:sp>
        <p:nvSpPr>
          <p:cNvPr id="186" name="Google Shape;186;p11"/>
          <p:cNvSpPr txBox="1"/>
          <p:nvPr/>
        </p:nvSpPr>
        <p:spPr>
          <a:xfrm>
            <a:off x="6934200" y="4419602"/>
            <a:ext cx="11430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“E”, 1.0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2396</Words>
  <Application>Microsoft Macintosh PowerPoint</Application>
  <PresentationFormat>Widescreen</PresentationFormat>
  <Paragraphs>704</Paragraphs>
  <Slides>54</Slides>
  <Notes>49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Noto Sans Symbols</vt:lpstr>
      <vt:lpstr>Open Sans</vt:lpstr>
      <vt:lpstr>Times New Roman</vt:lpstr>
      <vt:lpstr>dan-berkeley-nlp-v1</vt:lpstr>
      <vt:lpstr>MSPhotoEd.3</vt:lpstr>
      <vt:lpstr>CS 4470: Artificial Intelligence </vt:lpstr>
      <vt:lpstr>Learning Outcomes</vt:lpstr>
      <vt:lpstr>Agents that Plan</vt:lpstr>
      <vt:lpstr>Reflex Agents</vt:lpstr>
      <vt:lpstr>Planning Agents</vt:lpstr>
      <vt:lpstr>Move to nearest dot and eat it</vt:lpstr>
      <vt:lpstr>Precompute optimal plan, execute it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DFS vs BFS</vt:lpstr>
      <vt:lpstr>Quiz: DFS vs BFS</vt:lpstr>
      <vt:lpstr>Quiz: DFS vs BFS</vt:lpstr>
      <vt:lpstr>Example: Maze Water DFS/BFS (part 1)</vt:lpstr>
      <vt:lpstr>Example: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Maze with Deep/Shallow Water --- BFS or UCS? (part 1)</vt:lpstr>
      <vt:lpstr>Video of Demo Maze with Deep/Shallow Water --- BFS or UCS? (part 2)</vt:lpstr>
      <vt:lpstr>The One Queue</vt:lpstr>
      <vt:lpstr>Search and Models</vt:lpstr>
      <vt:lpstr>State Space Example</vt:lpstr>
      <vt:lpstr>State Space Example (Solution)</vt:lpstr>
      <vt:lpstr>Search Problem Example</vt:lpstr>
      <vt:lpstr>Search Problem Example (solution)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4470: Artificial Intelligence</dc:title>
  <dc:creator>Preferred Customer</dc:creator>
  <cp:lastModifiedBy>Imtiaz Parvez</cp:lastModifiedBy>
  <cp:revision>24</cp:revision>
  <dcterms:created xsi:type="dcterms:W3CDTF">2004-08-27T04:16:05Z</dcterms:created>
  <dcterms:modified xsi:type="dcterms:W3CDTF">2024-01-16T18:35:20Z</dcterms:modified>
</cp:coreProperties>
</file>